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70" r:id="rId2"/>
    <p:sldId id="271" r:id="rId3"/>
    <p:sldId id="272" r:id="rId4"/>
    <p:sldId id="273" r:id="rId5"/>
    <p:sldId id="258" r:id="rId6"/>
    <p:sldId id="261" r:id="rId7"/>
    <p:sldId id="262" r:id="rId8"/>
    <p:sldId id="260" r:id="rId9"/>
    <p:sldId id="259" r:id="rId10"/>
    <p:sldId id="263" r:id="rId11"/>
    <p:sldId id="264" r:id="rId12"/>
    <p:sldId id="268" r:id="rId13"/>
    <p:sldId id="257" r:id="rId14"/>
    <p:sldId id="265" r:id="rId15"/>
    <p:sldId id="266" r:id="rId16"/>
    <p:sldId id="269"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4660"/>
  </p:normalViewPr>
  <p:slideViewPr>
    <p:cSldViewPr snapToGrid="0">
      <p:cViewPr varScale="1">
        <p:scale>
          <a:sx n="86" d="100"/>
          <a:sy n="86" d="100"/>
        </p:scale>
        <p:origin x="42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71F04077-A287-477C-B0BF-D3A4062A698E}" type="datetimeFigureOut">
              <a:rPr lang="en-IN" smtClean="0"/>
              <a:t>24-07-2019</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F58BA163-2910-4743-B265-1592802C0ED0}"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09409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F04077-A287-477C-B0BF-D3A4062A698E}" type="datetimeFigureOut">
              <a:rPr lang="en-IN" smtClean="0"/>
              <a:t>24-07-2019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58BA163-2910-4743-B265-1592802C0ED0}" type="slidenum">
              <a:rPr lang="en-IN" smtClean="0"/>
              <a:t>‹#›</a:t>
            </a:fld>
            <a:endParaRPr lang="en-IN"/>
          </a:p>
        </p:txBody>
      </p:sp>
    </p:spTree>
    <p:extLst>
      <p:ext uri="{BB962C8B-B14F-4D97-AF65-F5344CB8AC3E}">
        <p14:creationId xmlns:p14="http://schemas.microsoft.com/office/powerpoint/2010/main" val="4157621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F04077-A287-477C-B0BF-D3A4062A698E}" type="datetimeFigureOut">
              <a:rPr lang="en-IN" smtClean="0"/>
              <a:t>24-07-2019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8BA163-2910-4743-B265-1592802C0ED0}"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44692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F04077-A287-477C-B0BF-D3A4062A698E}" type="datetimeFigureOut">
              <a:rPr lang="en-IN" smtClean="0"/>
              <a:t>24-07-2019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8BA163-2910-4743-B265-1592802C0ED0}"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241417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F04077-A287-477C-B0BF-D3A4062A698E}" type="datetimeFigureOut">
              <a:rPr lang="en-IN" smtClean="0"/>
              <a:t>24-07-2019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8BA163-2910-4743-B265-1592802C0ED0}" type="slidenum">
              <a:rPr lang="en-IN" smtClean="0"/>
              <a:t>‹#›</a:t>
            </a:fld>
            <a:endParaRPr lang="en-IN"/>
          </a:p>
        </p:txBody>
      </p:sp>
    </p:spTree>
    <p:extLst>
      <p:ext uri="{BB962C8B-B14F-4D97-AF65-F5344CB8AC3E}">
        <p14:creationId xmlns:p14="http://schemas.microsoft.com/office/powerpoint/2010/main" val="9470529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F04077-A287-477C-B0BF-D3A4062A698E}" type="datetimeFigureOut">
              <a:rPr lang="en-IN" smtClean="0"/>
              <a:t>24-07-2019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8BA163-2910-4743-B265-1592802C0ED0}"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342323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F04077-A287-477C-B0BF-D3A4062A698E}" type="datetimeFigureOut">
              <a:rPr lang="en-IN" smtClean="0"/>
              <a:t>24-07-2019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8BA163-2910-4743-B265-1592802C0ED0}"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0024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F04077-A287-477C-B0BF-D3A4062A698E}" type="datetimeFigureOut">
              <a:rPr lang="en-IN" smtClean="0"/>
              <a:t>24-07-2019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8BA163-2910-4743-B265-1592802C0ED0}"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272265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F04077-A287-477C-B0BF-D3A4062A698E}" type="datetimeFigureOut">
              <a:rPr lang="en-IN" smtClean="0"/>
              <a:t>24-07-2019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8BA163-2910-4743-B265-1592802C0ED0}"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3391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F04077-A287-477C-B0BF-D3A4062A698E}" type="datetimeFigureOut">
              <a:rPr lang="en-IN" smtClean="0"/>
              <a:t>24-07-2019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8BA163-2910-4743-B265-1592802C0ED0}" type="slidenum">
              <a:rPr lang="en-IN" smtClean="0"/>
              <a:t>‹#›</a:t>
            </a:fld>
            <a:endParaRPr lang="en-IN"/>
          </a:p>
        </p:txBody>
      </p:sp>
    </p:spTree>
    <p:extLst>
      <p:ext uri="{BB962C8B-B14F-4D97-AF65-F5344CB8AC3E}">
        <p14:creationId xmlns:p14="http://schemas.microsoft.com/office/powerpoint/2010/main" val="1589128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F04077-A287-477C-B0BF-D3A4062A698E}" type="datetimeFigureOut">
              <a:rPr lang="en-IN" smtClean="0"/>
              <a:t>24-07-2019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8BA163-2910-4743-B265-1592802C0ED0}"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59686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F04077-A287-477C-B0BF-D3A4062A698E}" type="datetimeFigureOut">
              <a:rPr lang="en-IN" smtClean="0"/>
              <a:t>24-07-2019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58BA163-2910-4743-B265-1592802C0ED0}" type="slidenum">
              <a:rPr lang="en-IN" smtClean="0"/>
              <a:t>‹#›</a:t>
            </a:fld>
            <a:endParaRPr lang="en-IN"/>
          </a:p>
        </p:txBody>
      </p:sp>
    </p:spTree>
    <p:extLst>
      <p:ext uri="{BB962C8B-B14F-4D97-AF65-F5344CB8AC3E}">
        <p14:creationId xmlns:p14="http://schemas.microsoft.com/office/powerpoint/2010/main" val="2751199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F04077-A287-477C-B0BF-D3A4062A698E}" type="datetimeFigureOut">
              <a:rPr lang="en-IN" smtClean="0"/>
              <a:t>24-07-2019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58BA163-2910-4743-B265-1592802C0ED0}"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31256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F04077-A287-477C-B0BF-D3A4062A698E}" type="datetimeFigureOut">
              <a:rPr lang="en-IN" smtClean="0"/>
              <a:t>24-07-2019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58BA163-2910-4743-B265-1592802C0ED0}"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72332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F04077-A287-477C-B0BF-D3A4062A698E}" type="datetimeFigureOut">
              <a:rPr lang="en-IN" smtClean="0"/>
              <a:t>24-07-2019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58BA163-2910-4743-B265-1592802C0ED0}" type="slidenum">
              <a:rPr lang="en-IN" smtClean="0"/>
              <a:t>‹#›</a:t>
            </a:fld>
            <a:endParaRPr lang="en-IN"/>
          </a:p>
        </p:txBody>
      </p:sp>
    </p:spTree>
    <p:extLst>
      <p:ext uri="{BB962C8B-B14F-4D97-AF65-F5344CB8AC3E}">
        <p14:creationId xmlns:p14="http://schemas.microsoft.com/office/powerpoint/2010/main" val="1751156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F04077-A287-477C-B0BF-D3A4062A698E}" type="datetimeFigureOut">
              <a:rPr lang="en-IN" smtClean="0"/>
              <a:t>24-07-2019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58BA163-2910-4743-B265-1592802C0ED0}"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94457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F04077-A287-477C-B0BF-D3A4062A698E}" type="datetimeFigureOut">
              <a:rPr lang="en-IN" smtClean="0"/>
              <a:t>24-07-2019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58BA163-2910-4743-B265-1592802C0ED0}" type="slidenum">
              <a:rPr lang="en-IN" smtClean="0"/>
              <a:t>‹#›</a:t>
            </a:fld>
            <a:endParaRPr lang="en-IN"/>
          </a:p>
        </p:txBody>
      </p:sp>
    </p:spTree>
    <p:extLst>
      <p:ext uri="{BB962C8B-B14F-4D97-AF65-F5344CB8AC3E}">
        <p14:creationId xmlns:p14="http://schemas.microsoft.com/office/powerpoint/2010/main" val="20318572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1F04077-A287-477C-B0BF-D3A4062A698E}" type="datetimeFigureOut">
              <a:rPr lang="en-IN" smtClean="0"/>
              <a:t>24-07-2019</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58BA163-2910-4743-B265-1592802C0ED0}" type="slidenum">
              <a:rPr lang="en-IN" smtClean="0"/>
              <a:t>‹#›</a:t>
            </a:fld>
            <a:endParaRPr lang="en-IN"/>
          </a:p>
        </p:txBody>
      </p:sp>
    </p:spTree>
    <p:extLst>
      <p:ext uri="{BB962C8B-B14F-4D97-AF65-F5344CB8AC3E}">
        <p14:creationId xmlns:p14="http://schemas.microsoft.com/office/powerpoint/2010/main" val="234829618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zotero.org/groups/2344896/computational_metastasis-fields_cqam/items/collectionKey/WM3DHTTT/itemKey/DXZIF7VI"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gif"/><Relationship Id="rId1" Type="http://schemas.openxmlformats.org/officeDocument/2006/relationships/slideLayout" Target="../slideLayouts/slideLayout7.xml"/><Relationship Id="rId4" Type="http://schemas.openxmlformats.org/officeDocument/2006/relationships/image" Target="../media/image14.gif"/></Relationships>
</file>

<file path=ppt/slides/_rels/slide5.xml.rels><?xml version="1.0" encoding="UTF-8" standalone="yes"?>
<Relationships xmlns="http://schemas.openxmlformats.org/package/2006/relationships"><Relationship Id="rId2" Type="http://schemas.openxmlformats.org/officeDocument/2006/relationships/hyperlink" Target="https://www.zotero.org/groups/2344896/computational_metastasis-fields_cqam/items/collectionKey/6LWVN89P/itemKey/UZN34EHC"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6EE67-A3B9-4D59-83FF-3363015B5EE1}"/>
              </a:ext>
            </a:extLst>
          </p:cNvPr>
          <p:cNvSpPr>
            <a:spLocks noGrp="1"/>
          </p:cNvSpPr>
          <p:nvPr>
            <p:ph type="ctrTitle"/>
          </p:nvPr>
        </p:nvSpPr>
        <p:spPr/>
        <p:txBody>
          <a:bodyPr/>
          <a:lstStyle/>
          <a:p>
            <a:r>
              <a:rPr lang="en-US" sz="3200" b="1" dirty="0"/>
              <a:t>Do Vascular Networks Branch Optimally or</a:t>
            </a:r>
            <a:br>
              <a:rPr lang="en-US" sz="3200" b="1" dirty="0"/>
            </a:br>
            <a:r>
              <a:rPr lang="en-IN" sz="3200" b="1" dirty="0"/>
              <a:t>Randomly across Spatial Scales?</a:t>
            </a:r>
          </a:p>
        </p:txBody>
      </p:sp>
      <p:sp>
        <p:nvSpPr>
          <p:cNvPr id="3" name="Subtitle 2">
            <a:extLst>
              <a:ext uri="{FF2B5EF4-FFF2-40B4-BE49-F238E27FC236}">
                <a16:creationId xmlns:a16="http://schemas.microsoft.com/office/drawing/2014/main" id="{3F4C3CE1-5148-4841-99FF-3590FD19CFE2}"/>
              </a:ext>
            </a:extLst>
          </p:cNvPr>
          <p:cNvSpPr>
            <a:spLocks noGrp="1"/>
          </p:cNvSpPr>
          <p:nvPr>
            <p:ph type="subTitle" idx="1"/>
          </p:nvPr>
        </p:nvSpPr>
        <p:spPr/>
        <p:txBody>
          <a:bodyPr>
            <a:normAutofit lnSpcReduction="10000"/>
          </a:bodyPr>
          <a:lstStyle/>
          <a:p>
            <a:r>
              <a:rPr lang="en-IN" sz="2400" dirty="0" err="1"/>
              <a:t>Elif</a:t>
            </a:r>
            <a:r>
              <a:rPr lang="en-IN" sz="2400" dirty="0"/>
              <a:t> </a:t>
            </a:r>
            <a:r>
              <a:rPr lang="en-IN" sz="2400" dirty="0" err="1"/>
              <a:t>Tekin</a:t>
            </a:r>
            <a:r>
              <a:rPr lang="en-IN" sz="2400" dirty="0"/>
              <a:t>, David Hunt, Mitchell G. Newberry, Van M. Savage</a:t>
            </a:r>
          </a:p>
          <a:p>
            <a:r>
              <a:rPr lang="en-IN" sz="2400" b="1" dirty="0">
                <a:hlinkClick r:id="rId2"/>
              </a:rPr>
              <a:t>Zotero Library: 0 General and Review/Power Cost</a:t>
            </a:r>
            <a:r>
              <a:rPr lang="en-IN" sz="2400" dirty="0">
                <a:hlinkClick r:id="rId2"/>
              </a:rPr>
              <a:t> </a:t>
            </a:r>
            <a:endParaRPr lang="en-IN" sz="2400" dirty="0"/>
          </a:p>
        </p:txBody>
      </p:sp>
    </p:spTree>
    <p:extLst>
      <p:ext uri="{BB962C8B-B14F-4D97-AF65-F5344CB8AC3E}">
        <p14:creationId xmlns:p14="http://schemas.microsoft.com/office/powerpoint/2010/main" val="1965321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5B45D9-5084-42CB-B667-3958709B4D0D}"/>
              </a:ext>
            </a:extLst>
          </p:cNvPr>
          <p:cNvSpPr txBox="1"/>
          <p:nvPr/>
        </p:nvSpPr>
        <p:spPr>
          <a:xfrm>
            <a:off x="1003177" y="816746"/>
            <a:ext cx="10129421" cy="707886"/>
          </a:xfrm>
          <a:prstGeom prst="rect">
            <a:avLst/>
          </a:prstGeom>
          <a:noFill/>
        </p:spPr>
        <p:txBody>
          <a:bodyPr wrap="square" rtlCol="0">
            <a:spAutoFit/>
          </a:bodyPr>
          <a:lstStyle/>
          <a:p>
            <a:r>
              <a:rPr lang="en-US" sz="4000" dirty="0"/>
              <a:t>Results</a:t>
            </a:r>
            <a:endParaRPr lang="en-IN" sz="4000" dirty="0"/>
          </a:p>
        </p:txBody>
      </p:sp>
      <p:pic>
        <p:nvPicPr>
          <p:cNvPr id="5" name="Picture 4">
            <a:extLst>
              <a:ext uri="{FF2B5EF4-FFF2-40B4-BE49-F238E27FC236}">
                <a16:creationId xmlns:a16="http://schemas.microsoft.com/office/drawing/2014/main" id="{2CD5FA92-72B1-4815-AD91-F89DB3355472}"/>
              </a:ext>
            </a:extLst>
          </p:cNvPr>
          <p:cNvPicPr>
            <a:picLocks noChangeAspect="1"/>
          </p:cNvPicPr>
          <p:nvPr/>
        </p:nvPicPr>
        <p:blipFill rotWithShape="1">
          <a:blip r:embed="rId2">
            <a:extLst>
              <a:ext uri="{28A0092B-C50C-407E-A947-70E740481C1C}">
                <a14:useLocalDpi xmlns:a14="http://schemas.microsoft.com/office/drawing/2010/main" val="0"/>
              </a:ext>
            </a:extLst>
          </a:blip>
          <a:srcRect l="1363" r="1785"/>
          <a:stretch/>
        </p:blipFill>
        <p:spPr>
          <a:xfrm>
            <a:off x="1003177" y="1594384"/>
            <a:ext cx="6942339" cy="3240000"/>
          </a:xfrm>
          <a:prstGeom prst="rect">
            <a:avLst/>
          </a:prstGeom>
        </p:spPr>
      </p:pic>
      <p:pic>
        <p:nvPicPr>
          <p:cNvPr id="7" name="Picture 6">
            <a:extLst>
              <a:ext uri="{FF2B5EF4-FFF2-40B4-BE49-F238E27FC236}">
                <a16:creationId xmlns:a16="http://schemas.microsoft.com/office/drawing/2014/main" id="{EE01D359-3DE3-4826-883F-41BABA45FA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634" y="1751043"/>
            <a:ext cx="3240000" cy="2926682"/>
          </a:xfrm>
          <a:prstGeom prst="rect">
            <a:avLst/>
          </a:prstGeom>
        </p:spPr>
      </p:pic>
    </p:spTree>
    <p:extLst>
      <p:ext uri="{BB962C8B-B14F-4D97-AF65-F5344CB8AC3E}">
        <p14:creationId xmlns:p14="http://schemas.microsoft.com/office/powerpoint/2010/main" val="1952418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0FB36E-903D-496C-BB5B-625716D31F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6586" y="1777473"/>
            <a:ext cx="4158828" cy="3960000"/>
          </a:xfrm>
          <a:prstGeom prst="rect">
            <a:avLst/>
          </a:prstGeom>
        </p:spPr>
      </p:pic>
      <p:sp>
        <p:nvSpPr>
          <p:cNvPr id="4" name="TextBox 3">
            <a:extLst>
              <a:ext uri="{FF2B5EF4-FFF2-40B4-BE49-F238E27FC236}">
                <a16:creationId xmlns:a16="http://schemas.microsoft.com/office/drawing/2014/main" id="{124A6982-A6ED-43C0-BE3D-10A9B0175749}"/>
              </a:ext>
            </a:extLst>
          </p:cNvPr>
          <p:cNvSpPr txBox="1"/>
          <p:nvPr/>
        </p:nvSpPr>
        <p:spPr>
          <a:xfrm>
            <a:off x="1003177" y="816746"/>
            <a:ext cx="10129421" cy="707886"/>
          </a:xfrm>
          <a:prstGeom prst="rect">
            <a:avLst/>
          </a:prstGeom>
          <a:noFill/>
        </p:spPr>
        <p:txBody>
          <a:bodyPr wrap="square" rtlCol="0">
            <a:spAutoFit/>
          </a:bodyPr>
          <a:lstStyle/>
          <a:p>
            <a:r>
              <a:rPr lang="en-US" sz="4000" dirty="0"/>
              <a:t>Hemodynamic Properties</a:t>
            </a:r>
            <a:endParaRPr lang="en-IN" sz="4000" dirty="0"/>
          </a:p>
        </p:txBody>
      </p:sp>
    </p:spTree>
    <p:extLst>
      <p:ext uri="{BB962C8B-B14F-4D97-AF65-F5344CB8AC3E}">
        <p14:creationId xmlns:p14="http://schemas.microsoft.com/office/powerpoint/2010/main" val="722203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8920F-7D17-4441-861A-23A1F3FB5904}"/>
              </a:ext>
            </a:extLst>
          </p:cNvPr>
          <p:cNvSpPr>
            <a:spLocks noGrp="1"/>
          </p:cNvSpPr>
          <p:nvPr>
            <p:ph type="ctrTitle"/>
          </p:nvPr>
        </p:nvSpPr>
        <p:spPr/>
        <p:txBody>
          <a:bodyPr/>
          <a:lstStyle/>
          <a:p>
            <a:r>
              <a:rPr lang="en-US" sz="3200" b="1" dirty="0"/>
              <a:t>Three-dimensional reconstruction of a vascular network by dynamic</a:t>
            </a:r>
            <a:br>
              <a:rPr lang="en-US" sz="3200" b="1" dirty="0"/>
            </a:br>
            <a:r>
              <a:rPr lang="en-IN" sz="3200" b="1" dirty="0"/>
              <a:t>tracking of magnetite nanoparticles</a:t>
            </a:r>
            <a:endParaRPr lang="en-IN" sz="3200" dirty="0"/>
          </a:p>
        </p:txBody>
      </p:sp>
      <p:sp>
        <p:nvSpPr>
          <p:cNvPr id="3" name="Subtitle 2">
            <a:extLst>
              <a:ext uri="{FF2B5EF4-FFF2-40B4-BE49-F238E27FC236}">
                <a16:creationId xmlns:a16="http://schemas.microsoft.com/office/drawing/2014/main" id="{0C2810A9-9AE6-4FE0-A9E6-F43B9BA98DB4}"/>
              </a:ext>
            </a:extLst>
          </p:cNvPr>
          <p:cNvSpPr>
            <a:spLocks noGrp="1"/>
          </p:cNvSpPr>
          <p:nvPr>
            <p:ph type="subTitle" idx="1"/>
          </p:nvPr>
        </p:nvSpPr>
        <p:spPr>
          <a:xfrm>
            <a:off x="2692398" y="3769357"/>
            <a:ext cx="6815669" cy="1320802"/>
          </a:xfrm>
        </p:spPr>
        <p:txBody>
          <a:bodyPr>
            <a:normAutofit/>
          </a:bodyPr>
          <a:lstStyle/>
          <a:p>
            <a:r>
              <a:rPr lang="en-IN" sz="2400" dirty="0"/>
              <a:t>Nina </a:t>
            </a:r>
            <a:r>
              <a:rPr lang="en-IN" sz="2400" dirty="0" err="1"/>
              <a:t>Olamaei</a:t>
            </a:r>
            <a:r>
              <a:rPr lang="en-IN" sz="2400" dirty="0"/>
              <a:t>, Farida </a:t>
            </a:r>
            <a:r>
              <a:rPr lang="en-IN" sz="2400" dirty="0" err="1"/>
              <a:t>Cheriet</a:t>
            </a:r>
            <a:r>
              <a:rPr lang="en-IN" sz="2400" dirty="0"/>
              <a:t>, Sylvain </a:t>
            </a:r>
            <a:r>
              <a:rPr lang="en-IN" sz="2400" dirty="0" err="1"/>
              <a:t>Deschênes</a:t>
            </a:r>
            <a:r>
              <a:rPr lang="en-IN" sz="2400" dirty="0"/>
              <a:t>, </a:t>
            </a:r>
            <a:r>
              <a:rPr lang="en-US" sz="2400" dirty="0" err="1"/>
              <a:t>Azadeh</a:t>
            </a:r>
            <a:r>
              <a:rPr lang="en-US" sz="2400" dirty="0"/>
              <a:t> </a:t>
            </a:r>
            <a:r>
              <a:rPr lang="en-US" sz="2400" dirty="0" err="1"/>
              <a:t>Sharafi</a:t>
            </a:r>
            <a:r>
              <a:rPr lang="en-US" sz="2400" dirty="0"/>
              <a:t>, and Sylvain Martel</a:t>
            </a:r>
            <a:endParaRPr lang="en-IN" sz="2400" dirty="0"/>
          </a:p>
        </p:txBody>
      </p:sp>
    </p:spTree>
    <p:extLst>
      <p:ext uri="{BB962C8B-B14F-4D97-AF65-F5344CB8AC3E}">
        <p14:creationId xmlns:p14="http://schemas.microsoft.com/office/powerpoint/2010/main" val="2687196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980D41-2DFC-4188-AE10-3BC7457ABE37}"/>
              </a:ext>
            </a:extLst>
          </p:cNvPr>
          <p:cNvSpPr/>
          <p:nvPr/>
        </p:nvSpPr>
        <p:spPr>
          <a:xfrm>
            <a:off x="1018268" y="4676339"/>
            <a:ext cx="9951868" cy="1200329"/>
          </a:xfrm>
          <a:prstGeom prst="rect">
            <a:avLst/>
          </a:prstGeom>
        </p:spPr>
        <p:txBody>
          <a:bodyPr wrap="square">
            <a:spAutoFit/>
          </a:bodyPr>
          <a:lstStyle/>
          <a:p>
            <a:r>
              <a:rPr lang="en-US" dirty="0">
                <a:solidFill>
                  <a:srgbClr val="000000"/>
                </a:solidFill>
                <a:latin typeface="NimbusRomNo9L-Regu"/>
              </a:rPr>
              <a:t>Magnetic volumes distort the B</a:t>
            </a:r>
            <a:r>
              <a:rPr lang="en-US" sz="800" dirty="0">
                <a:solidFill>
                  <a:srgbClr val="000000"/>
                </a:solidFill>
                <a:latin typeface="NimbusRomNo9L-Regu"/>
              </a:rPr>
              <a:t>0 </a:t>
            </a:r>
            <a:r>
              <a:rPr lang="en-US" dirty="0">
                <a:solidFill>
                  <a:srgbClr val="000000"/>
                </a:solidFill>
                <a:latin typeface="NimbusRomNo9L-Regu"/>
              </a:rPr>
              <a:t>field of a clinical MRI scanner in a much larger scale than their actual size. It was shown that the disruption of the magnetic field caused by a magnetic particle saturated in B</a:t>
            </a:r>
            <a:r>
              <a:rPr lang="en-US" sz="800" dirty="0">
                <a:solidFill>
                  <a:srgbClr val="000000"/>
                </a:solidFill>
                <a:latin typeface="NimbusRomNo9L-Regu"/>
              </a:rPr>
              <a:t>0 </a:t>
            </a:r>
            <a:r>
              <a:rPr lang="en-US" dirty="0">
                <a:solidFill>
                  <a:srgbClr val="000000"/>
                </a:solidFill>
                <a:latin typeface="NimbusRomNo9L-Regu"/>
              </a:rPr>
              <a:t>could be detected from a distance of as far as 70 times its own </a:t>
            </a:r>
            <a:r>
              <a:rPr lang="en-IN" dirty="0">
                <a:solidFill>
                  <a:srgbClr val="000000"/>
                </a:solidFill>
                <a:latin typeface="NimbusRomNo9L-Regu"/>
              </a:rPr>
              <a:t>diameter. </a:t>
            </a:r>
            <a:r>
              <a:rPr lang="en-US" dirty="0">
                <a:latin typeface="NimbusRomNo9L-Regu"/>
              </a:rPr>
              <a:t>This disturbance appears in the form of a signal void in MR images reflecting the presence and the location of </a:t>
            </a:r>
            <a:r>
              <a:rPr lang="en-IN" dirty="0">
                <a:latin typeface="NimbusRomNo9L-Regu"/>
              </a:rPr>
              <a:t>the magnetic particle.</a:t>
            </a:r>
          </a:p>
        </p:txBody>
      </p:sp>
      <p:pic>
        <p:nvPicPr>
          <p:cNvPr id="4" name="Picture 3">
            <a:extLst>
              <a:ext uri="{FF2B5EF4-FFF2-40B4-BE49-F238E27FC236}">
                <a16:creationId xmlns:a16="http://schemas.microsoft.com/office/drawing/2014/main" id="{D5318C43-2FD0-4D58-BA08-F5FCEEBAA8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1125" y="1729577"/>
            <a:ext cx="4486154" cy="2736000"/>
          </a:xfrm>
          <a:prstGeom prst="rect">
            <a:avLst/>
          </a:prstGeom>
        </p:spPr>
      </p:pic>
    </p:spTree>
    <p:extLst>
      <p:ext uri="{BB962C8B-B14F-4D97-AF65-F5344CB8AC3E}">
        <p14:creationId xmlns:p14="http://schemas.microsoft.com/office/powerpoint/2010/main" val="4188328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321D60-9A7E-423D-903A-E64EFFAAD9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4471" y="874842"/>
            <a:ext cx="5648646" cy="2880000"/>
          </a:xfrm>
          <a:prstGeom prst="rect">
            <a:avLst/>
          </a:prstGeom>
        </p:spPr>
      </p:pic>
      <p:pic>
        <p:nvPicPr>
          <p:cNvPr id="5" name="Picture 4">
            <a:extLst>
              <a:ext uri="{FF2B5EF4-FFF2-40B4-BE49-F238E27FC236}">
                <a16:creationId xmlns:a16="http://schemas.microsoft.com/office/drawing/2014/main" id="{38F7E279-80E8-43D2-86C0-F64D9FC1846C}"/>
              </a:ext>
            </a:extLst>
          </p:cNvPr>
          <p:cNvPicPr>
            <a:picLocks noChangeAspect="1"/>
          </p:cNvPicPr>
          <p:nvPr/>
        </p:nvPicPr>
        <p:blipFill rotWithShape="1">
          <a:blip r:embed="rId3">
            <a:extLst>
              <a:ext uri="{28A0092B-C50C-407E-A947-70E740481C1C}">
                <a14:useLocalDpi xmlns:a14="http://schemas.microsoft.com/office/drawing/2010/main" val="0"/>
              </a:ext>
            </a:extLst>
          </a:blip>
          <a:srcRect b="4275"/>
          <a:stretch/>
        </p:blipFill>
        <p:spPr>
          <a:xfrm>
            <a:off x="3983462" y="3754842"/>
            <a:ext cx="4225075" cy="2412278"/>
          </a:xfrm>
          <a:prstGeom prst="rect">
            <a:avLst/>
          </a:prstGeom>
        </p:spPr>
      </p:pic>
    </p:spTree>
    <p:extLst>
      <p:ext uri="{BB962C8B-B14F-4D97-AF65-F5344CB8AC3E}">
        <p14:creationId xmlns:p14="http://schemas.microsoft.com/office/powerpoint/2010/main" val="1662870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EB98AD-4BA9-4CD9-92F1-138FA8A59C99}"/>
              </a:ext>
            </a:extLst>
          </p:cNvPr>
          <p:cNvPicPr>
            <a:picLocks noChangeAspect="1"/>
          </p:cNvPicPr>
          <p:nvPr/>
        </p:nvPicPr>
        <p:blipFill rotWithShape="1">
          <a:blip r:embed="rId2">
            <a:extLst>
              <a:ext uri="{28A0092B-C50C-407E-A947-70E740481C1C}">
                <a14:useLocalDpi xmlns:a14="http://schemas.microsoft.com/office/drawing/2010/main" val="0"/>
              </a:ext>
            </a:extLst>
          </a:blip>
          <a:srcRect t="3915"/>
          <a:stretch/>
        </p:blipFill>
        <p:spPr>
          <a:xfrm>
            <a:off x="3112511" y="1452880"/>
            <a:ext cx="5966977" cy="4649679"/>
          </a:xfrm>
          <a:prstGeom prst="rect">
            <a:avLst/>
          </a:prstGeom>
        </p:spPr>
      </p:pic>
    </p:spTree>
    <p:extLst>
      <p:ext uri="{BB962C8B-B14F-4D97-AF65-F5344CB8AC3E}">
        <p14:creationId xmlns:p14="http://schemas.microsoft.com/office/powerpoint/2010/main" val="3305322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E8E001-8EB9-448F-98E8-44D1B8FB30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6635" y="1864201"/>
            <a:ext cx="7498730" cy="3657917"/>
          </a:xfrm>
          <a:prstGeom prst="rect">
            <a:avLst/>
          </a:prstGeom>
        </p:spPr>
      </p:pic>
    </p:spTree>
    <p:extLst>
      <p:ext uri="{BB962C8B-B14F-4D97-AF65-F5344CB8AC3E}">
        <p14:creationId xmlns:p14="http://schemas.microsoft.com/office/powerpoint/2010/main" val="2490584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7DDFEEE5-37FD-4D89-AD63-540FACE8AEC2}"/>
              </a:ext>
            </a:extLst>
          </p:cNvPr>
          <p:cNvSpPr txBox="1"/>
          <p:nvPr/>
        </p:nvSpPr>
        <p:spPr>
          <a:xfrm>
            <a:off x="998946" y="4605723"/>
            <a:ext cx="3883772" cy="369332"/>
          </a:xfrm>
          <a:prstGeom prst="rect">
            <a:avLst/>
          </a:prstGeom>
          <a:noFill/>
        </p:spPr>
        <p:txBody>
          <a:bodyPr wrap="square" rtlCol="0">
            <a:spAutoFit/>
          </a:bodyPr>
          <a:lstStyle/>
          <a:p>
            <a:r>
              <a:rPr lang="en-US" dirty="0"/>
              <a:t>Denoting                  , gives</a:t>
            </a:r>
            <a:endParaRPr lang="en-IN"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65848A8-9D23-4A5D-B3D6-0099EBCECA62}"/>
                  </a:ext>
                </a:extLst>
              </p:cNvPr>
              <p:cNvSpPr txBox="1"/>
              <p:nvPr/>
            </p:nvSpPr>
            <p:spPr>
              <a:xfrm>
                <a:off x="998946" y="3808520"/>
                <a:ext cx="5378988" cy="785536"/>
              </a:xfrm>
              <a:prstGeom prst="rect">
                <a:avLst/>
              </a:prstGeom>
              <a:noFill/>
            </p:spPr>
            <p:txBody>
              <a:bodyPr wrap="square" rtlCol="0">
                <a:spAutoFit/>
              </a:bodyPr>
              <a:lstStyle/>
              <a:p>
                <a:r>
                  <a:rPr lang="en-US" dirty="0"/>
                  <a:t>We evaluate impedance or resistance using the Poiseuille’s solution for axisymmetric flow which gives </a:t>
                </a:r>
                <a14:m>
                  <m:oMath xmlns:m="http://schemas.openxmlformats.org/officeDocument/2006/math">
                    <m:r>
                      <m:rPr>
                        <m:sty m:val="p"/>
                      </m:rPr>
                      <a:rPr lang="en-US" b="0" i="0" smtClean="0">
                        <a:latin typeface="Cambria Math" panose="02040503050406030204" pitchFamily="18" charset="0"/>
                      </a:rPr>
                      <m:t>Z</m:t>
                    </m:r>
                    <m:r>
                      <a:rPr lang="en-US" i="0"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8</m:t>
                        </m:r>
                        <m:r>
                          <m:rPr>
                            <m:sty m:val="p"/>
                          </m:rPr>
                          <a:rPr lang="el-GR" b="0" i="1" smtClean="0">
                            <a:latin typeface="Cambria Math" panose="02040503050406030204" pitchFamily="18" charset="0"/>
                          </a:rPr>
                          <m:t>μ</m:t>
                        </m:r>
                        <m:r>
                          <a:rPr lang="en-US" b="0" i="1" smtClean="0">
                            <a:latin typeface="Cambria Math" panose="02040503050406030204" pitchFamily="18" charset="0"/>
                          </a:rPr>
                          <m:t>𝑙</m:t>
                        </m:r>
                      </m:num>
                      <m:den>
                        <m:r>
                          <m:rPr>
                            <m:sty m:val="p"/>
                          </m:rPr>
                          <a:rPr lang="el-GR">
                            <a:latin typeface="Cambria Math" panose="02040503050406030204" pitchFamily="18" charset="0"/>
                          </a:rPr>
                          <m:t>π</m:t>
                        </m:r>
                        <m:sSup>
                          <m:sSupPr>
                            <m:ctrlPr>
                              <a:rPr lang="en-US" i="1">
                                <a:latin typeface="Cambria Math" panose="02040503050406030204" pitchFamily="18" charset="0"/>
                              </a:rPr>
                            </m:ctrlPr>
                          </m:sSupPr>
                          <m:e>
                            <m:r>
                              <m:rPr>
                                <m:sty m:val="p"/>
                              </m:rPr>
                              <a:rPr lang="en-US">
                                <a:latin typeface="Cambria Math" panose="02040503050406030204" pitchFamily="18" charset="0"/>
                              </a:rPr>
                              <m:t>r</m:t>
                            </m:r>
                          </m:e>
                          <m:sup>
                            <m:r>
                              <a:rPr lang="en-US" b="0" i="0" smtClean="0">
                                <a:latin typeface="Cambria Math" panose="02040503050406030204" pitchFamily="18" charset="0"/>
                              </a:rPr>
                              <m:t>4</m:t>
                            </m:r>
                          </m:sup>
                        </m:sSup>
                      </m:den>
                    </m:f>
                  </m:oMath>
                </a14:m>
                <a:endParaRPr lang="en-IN" dirty="0"/>
              </a:p>
            </p:txBody>
          </p:sp>
        </mc:Choice>
        <mc:Fallback xmlns="">
          <p:sp>
            <p:nvSpPr>
              <p:cNvPr id="18" name="TextBox 17">
                <a:extLst>
                  <a:ext uri="{FF2B5EF4-FFF2-40B4-BE49-F238E27FC236}">
                    <a16:creationId xmlns:a16="http://schemas.microsoft.com/office/drawing/2014/main" id="{765848A8-9D23-4A5D-B3D6-0099EBCECA62}"/>
                  </a:ext>
                </a:extLst>
              </p:cNvPr>
              <p:cNvSpPr txBox="1">
                <a:spLocks noRot="1" noChangeAspect="1" noMove="1" noResize="1" noEditPoints="1" noAdjustHandles="1" noChangeArrowheads="1" noChangeShapeType="1" noTextEdit="1"/>
              </p:cNvSpPr>
              <p:nvPr/>
            </p:nvSpPr>
            <p:spPr>
              <a:xfrm>
                <a:off x="998946" y="3808520"/>
                <a:ext cx="5378988" cy="785536"/>
              </a:xfrm>
              <a:prstGeom prst="rect">
                <a:avLst/>
              </a:prstGeom>
              <a:blipFill>
                <a:blip r:embed="rId2"/>
                <a:stretch>
                  <a:fillRect l="-1020" t="-4651" b="-3101"/>
                </a:stretch>
              </a:blipFill>
            </p:spPr>
            <p:txBody>
              <a:bodyPr/>
              <a:lstStyle/>
              <a:p>
                <a:r>
                  <a:rPr lang="en-IN">
                    <a:noFill/>
                  </a:rPr>
                  <a:t> </a:t>
                </a:r>
              </a:p>
            </p:txBody>
          </p:sp>
        </mc:Fallback>
      </mc:AlternateContent>
      <p:pic>
        <p:nvPicPr>
          <p:cNvPr id="2" name="Picture 1">
            <a:extLst>
              <a:ext uri="{FF2B5EF4-FFF2-40B4-BE49-F238E27FC236}">
                <a16:creationId xmlns:a16="http://schemas.microsoft.com/office/drawing/2014/main" id="{01B202A6-5752-4DDE-B00E-26ECDEBC9FF2}"/>
              </a:ext>
            </a:extLst>
          </p:cNvPr>
          <p:cNvPicPr>
            <a:picLocks noChangeAspect="1"/>
          </p:cNvPicPr>
          <p:nvPr/>
        </p:nvPicPr>
        <p:blipFill>
          <a:blip r:embed="rId3"/>
          <a:stretch>
            <a:fillRect/>
          </a:stretch>
        </p:blipFill>
        <p:spPr>
          <a:xfrm>
            <a:off x="6773056" y="909000"/>
            <a:ext cx="4419997" cy="5040000"/>
          </a:xfrm>
          <a:prstGeom prst="rect">
            <a:avLst/>
          </a:prstGeom>
        </p:spPr>
      </p:pic>
      <p:pic>
        <p:nvPicPr>
          <p:cNvPr id="6" name="Picture 5">
            <a:extLst>
              <a:ext uri="{FF2B5EF4-FFF2-40B4-BE49-F238E27FC236}">
                <a16:creationId xmlns:a16="http://schemas.microsoft.com/office/drawing/2014/main" id="{56F0F326-3E0D-41FE-90A9-96FF29915600}"/>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740" t="-966" r="1"/>
          <a:stretch/>
        </p:blipFill>
        <p:spPr>
          <a:xfrm>
            <a:off x="1135037" y="3163729"/>
            <a:ext cx="1819596" cy="461659"/>
          </a:xfrm>
          <a:prstGeom prst="rect">
            <a:avLst/>
          </a:prstGeom>
        </p:spPr>
      </p:pic>
      <p:pic>
        <p:nvPicPr>
          <p:cNvPr id="8" name="Picture 7">
            <a:extLst>
              <a:ext uri="{FF2B5EF4-FFF2-40B4-BE49-F238E27FC236}">
                <a16:creationId xmlns:a16="http://schemas.microsoft.com/office/drawing/2014/main" id="{CE76B62D-8D78-4BD8-9615-EBF0490988AA}"/>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54020" y="2352245"/>
            <a:ext cx="1242168" cy="411516"/>
          </a:xfrm>
          <a:prstGeom prst="rect">
            <a:avLst/>
          </a:prstGeom>
        </p:spPr>
      </p:pic>
      <p:pic>
        <p:nvPicPr>
          <p:cNvPr id="12" name="Picture 11">
            <a:extLst>
              <a:ext uri="{FF2B5EF4-FFF2-40B4-BE49-F238E27FC236}">
                <a16:creationId xmlns:a16="http://schemas.microsoft.com/office/drawing/2014/main" id="{B29482FC-14B9-4A66-A715-B871E637F41A}"/>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95870" y="4632125"/>
            <a:ext cx="944962" cy="342930"/>
          </a:xfrm>
          <a:prstGeom prst="rect">
            <a:avLst/>
          </a:prstGeom>
        </p:spPr>
      </p:pic>
      <p:pic>
        <p:nvPicPr>
          <p:cNvPr id="14" name="Picture 13">
            <a:extLst>
              <a:ext uri="{FF2B5EF4-FFF2-40B4-BE49-F238E27FC236}">
                <a16:creationId xmlns:a16="http://schemas.microsoft.com/office/drawing/2014/main" id="{8E4F65F1-DF67-4AB3-9A5E-B531179FAF57}"/>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30227" y="5123475"/>
            <a:ext cx="2331922" cy="571550"/>
          </a:xfrm>
          <a:prstGeom prst="rect">
            <a:avLst/>
          </a:prstGeom>
        </p:spPr>
      </p:pic>
      <p:sp>
        <p:nvSpPr>
          <p:cNvPr id="15" name="TextBox 14">
            <a:extLst>
              <a:ext uri="{FF2B5EF4-FFF2-40B4-BE49-F238E27FC236}">
                <a16:creationId xmlns:a16="http://schemas.microsoft.com/office/drawing/2014/main" id="{082C913F-2299-4E09-A30C-33B49FC3F1BC}"/>
              </a:ext>
            </a:extLst>
          </p:cNvPr>
          <p:cNvSpPr txBox="1"/>
          <p:nvPr/>
        </p:nvSpPr>
        <p:spPr>
          <a:xfrm>
            <a:off x="1003177" y="816746"/>
            <a:ext cx="10129421" cy="707886"/>
          </a:xfrm>
          <a:prstGeom prst="rect">
            <a:avLst/>
          </a:prstGeom>
          <a:noFill/>
        </p:spPr>
        <p:txBody>
          <a:bodyPr wrap="square" rtlCol="0">
            <a:spAutoFit/>
          </a:bodyPr>
          <a:lstStyle/>
          <a:p>
            <a:r>
              <a:rPr lang="en-US" sz="4000" dirty="0"/>
              <a:t>Expression for power cost</a:t>
            </a:r>
            <a:endParaRPr lang="en-IN" sz="4000" dirty="0"/>
          </a:p>
        </p:txBody>
      </p:sp>
      <p:sp>
        <p:nvSpPr>
          <p:cNvPr id="16" name="TextBox 15">
            <a:extLst>
              <a:ext uri="{FF2B5EF4-FFF2-40B4-BE49-F238E27FC236}">
                <a16:creationId xmlns:a16="http://schemas.microsoft.com/office/drawing/2014/main" id="{E2D58D45-7E32-4E61-8C21-FAE4DBC89D82}"/>
              </a:ext>
            </a:extLst>
          </p:cNvPr>
          <p:cNvSpPr txBox="1"/>
          <p:nvPr/>
        </p:nvSpPr>
        <p:spPr>
          <a:xfrm>
            <a:off x="998946" y="1893615"/>
            <a:ext cx="4571683" cy="369332"/>
          </a:xfrm>
          <a:prstGeom prst="rect">
            <a:avLst/>
          </a:prstGeom>
          <a:noFill/>
        </p:spPr>
        <p:txBody>
          <a:bodyPr wrap="square" rtlCol="0">
            <a:spAutoFit/>
          </a:bodyPr>
          <a:lstStyle/>
          <a:p>
            <a:r>
              <a:rPr lang="en-US" dirty="0"/>
              <a:t>Power loss is given by the following expression</a:t>
            </a:r>
            <a:endParaRPr lang="en-IN" dirty="0"/>
          </a:p>
        </p:txBody>
      </p:sp>
      <p:sp>
        <p:nvSpPr>
          <p:cNvPr id="17" name="TextBox 16">
            <a:extLst>
              <a:ext uri="{FF2B5EF4-FFF2-40B4-BE49-F238E27FC236}">
                <a16:creationId xmlns:a16="http://schemas.microsoft.com/office/drawing/2014/main" id="{92280204-B8D7-452E-A850-8283C51ABD00}"/>
              </a:ext>
            </a:extLst>
          </p:cNvPr>
          <p:cNvSpPr txBox="1"/>
          <p:nvPr/>
        </p:nvSpPr>
        <p:spPr>
          <a:xfrm>
            <a:off x="998946" y="2785958"/>
            <a:ext cx="5378988" cy="369332"/>
          </a:xfrm>
          <a:prstGeom prst="rect">
            <a:avLst/>
          </a:prstGeom>
          <a:noFill/>
        </p:spPr>
        <p:txBody>
          <a:bodyPr wrap="square" rtlCol="0">
            <a:spAutoFit/>
          </a:bodyPr>
          <a:lstStyle/>
          <a:p>
            <a:r>
              <a:rPr lang="en-US" dirty="0"/>
              <a:t>where </a:t>
            </a:r>
            <a:r>
              <a:rPr lang="en-US" i="1" dirty="0"/>
              <a:t>Q</a:t>
            </a:r>
            <a:r>
              <a:rPr lang="en-US" dirty="0">
                <a:latin typeface="Microsoft Sans Serif" panose="020B0604020202020204" pitchFamily="34" charset="0"/>
                <a:ea typeface="Microsoft Sans Serif" panose="020B0604020202020204" pitchFamily="34" charset="0"/>
                <a:cs typeface="Microsoft Sans Serif" panose="020B0604020202020204" pitchFamily="34" charset="0"/>
              </a:rPr>
              <a:t>˙</a:t>
            </a:r>
            <a:r>
              <a:rPr lang="en-US" i="1" baseline="-25000" dirty="0"/>
              <a:t>TOT</a:t>
            </a:r>
            <a:r>
              <a:rPr lang="en-US" dirty="0"/>
              <a:t>  is the total rate of flow and the impedance</a:t>
            </a:r>
            <a:endParaRPr lang="en-IN" i="1" baseline="-25000" dirty="0"/>
          </a:p>
        </p:txBody>
      </p:sp>
    </p:spTree>
    <p:extLst>
      <p:ext uri="{BB962C8B-B14F-4D97-AF65-F5344CB8AC3E}">
        <p14:creationId xmlns:p14="http://schemas.microsoft.com/office/powerpoint/2010/main" val="1086585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DC7CA1-8299-4719-AF7C-6398AD7E09F7}"/>
              </a:ext>
            </a:extLst>
          </p:cNvPr>
          <p:cNvPicPr>
            <a:picLocks noChangeAspect="1"/>
          </p:cNvPicPr>
          <p:nvPr/>
        </p:nvPicPr>
        <p:blipFill>
          <a:blip r:embed="rId2"/>
          <a:stretch>
            <a:fillRect/>
          </a:stretch>
        </p:blipFill>
        <p:spPr>
          <a:xfrm>
            <a:off x="4278607" y="909000"/>
            <a:ext cx="3634787" cy="5040000"/>
          </a:xfrm>
          <a:prstGeom prst="rect">
            <a:avLst/>
          </a:prstGeom>
        </p:spPr>
      </p:pic>
    </p:spTree>
    <p:extLst>
      <p:ext uri="{BB962C8B-B14F-4D97-AF65-F5344CB8AC3E}">
        <p14:creationId xmlns:p14="http://schemas.microsoft.com/office/powerpoint/2010/main" val="1216814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2E27AF-8BF3-4203-9A00-F50DB7299818}"/>
              </a:ext>
            </a:extLst>
          </p:cNvPr>
          <p:cNvSpPr txBox="1"/>
          <p:nvPr/>
        </p:nvSpPr>
        <p:spPr>
          <a:xfrm>
            <a:off x="1003177" y="816746"/>
            <a:ext cx="10129421" cy="707886"/>
          </a:xfrm>
          <a:prstGeom prst="rect">
            <a:avLst/>
          </a:prstGeom>
          <a:noFill/>
        </p:spPr>
        <p:txBody>
          <a:bodyPr wrap="square" rtlCol="0">
            <a:spAutoFit/>
          </a:bodyPr>
          <a:lstStyle/>
          <a:p>
            <a:r>
              <a:rPr lang="en-US" sz="4000" dirty="0"/>
              <a:t>Optimization- Simulated Annealing</a:t>
            </a:r>
            <a:endParaRPr lang="en-IN" sz="4000" dirty="0"/>
          </a:p>
        </p:txBody>
      </p:sp>
      <p:pic>
        <p:nvPicPr>
          <p:cNvPr id="4" name="Picture 3">
            <a:extLst>
              <a:ext uri="{FF2B5EF4-FFF2-40B4-BE49-F238E27FC236}">
                <a16:creationId xmlns:a16="http://schemas.microsoft.com/office/drawing/2014/main" id="{D25903B9-3443-4151-A761-157EA36283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8823" y="1524632"/>
            <a:ext cx="4320000" cy="432000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B75D262-18A5-4C47-9A8F-DF1E5852D64B}"/>
                  </a:ext>
                </a:extLst>
              </p:cNvPr>
              <p:cNvSpPr txBox="1"/>
              <p:nvPr/>
            </p:nvSpPr>
            <p:spPr>
              <a:xfrm>
                <a:off x="1083076" y="1760772"/>
                <a:ext cx="5415378" cy="2674450"/>
              </a:xfrm>
              <a:prstGeom prst="rect">
                <a:avLst/>
              </a:prstGeom>
              <a:noFill/>
            </p:spPr>
            <p:txBody>
              <a:bodyPr wrap="square" rtlCol="0">
                <a:spAutoFit/>
              </a:bodyPr>
              <a:lstStyle/>
              <a:p>
                <a:pPr marL="285750" indent="-285750">
                  <a:buFont typeface="Arial" panose="020B0604020202020204" pitchFamily="34" charset="0"/>
                  <a:buChar char="•"/>
                </a:pPr>
                <a:r>
                  <a:rPr lang="en-US" dirty="0"/>
                  <a:t>Calculate cost of the state.</a:t>
                </a:r>
              </a:p>
              <a:p>
                <a:pPr marL="285750" indent="-285750">
                  <a:buFont typeface="Arial" panose="020B0604020202020204" pitchFamily="34" charset="0"/>
                  <a:buChar char="•"/>
                </a:pPr>
                <a:r>
                  <a:rPr lang="en-US" dirty="0"/>
                  <a:t>Make a move.</a:t>
                </a:r>
              </a:p>
              <a:p>
                <a:pPr marL="285750" indent="-285750">
                  <a:buFont typeface="Arial" panose="020B0604020202020204" pitchFamily="34" charset="0"/>
                  <a:buChar char="•"/>
                </a:pPr>
                <a:r>
                  <a:rPr lang="en-US" dirty="0"/>
                  <a:t>Acceptance probability</a:t>
                </a:r>
              </a:p>
              <a:p>
                <a:pPr marL="285750" indent="-285750">
                  <a:buFont typeface="Arial" panose="020B0604020202020204" pitchFamily="34" charset="0"/>
                  <a:buChar char="•"/>
                </a:pPr>
                <a:r>
                  <a:rPr lang="en-US" dirty="0"/>
                  <a:t>a =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𝑒</m:t>
                        </m:r>
                      </m:e>
                      <m:sup>
                        <m:f>
                          <m:fPr>
                            <m:ctrlPr>
                              <a:rPr lang="en-US" i="1" smtClean="0">
                                <a:latin typeface="Cambria Math" panose="02040503050406030204" pitchFamily="18" charset="0"/>
                              </a:rPr>
                            </m:ctrlPr>
                          </m:fPr>
                          <m:num>
                            <m:r>
                              <a:rPr lang="en-US" b="0" i="1" smtClean="0">
                                <a:latin typeface="Cambria Math" panose="02040503050406030204" pitchFamily="18" charset="0"/>
                              </a:rPr>
                              <m:t>𝑐</m:t>
                            </m:r>
                            <m:r>
                              <a:rPr lang="en-US" b="0" i="1" baseline="-25000" smtClean="0">
                                <a:latin typeface="Cambria Math" panose="02040503050406030204" pitchFamily="18" charset="0"/>
                              </a:rPr>
                              <m:t>𝑛𝑒𝑤</m:t>
                            </m:r>
                            <m:r>
                              <a:rPr lang="en-US" b="0" i="1" smtClean="0">
                                <a:latin typeface="Cambria Math" panose="02040503050406030204" pitchFamily="18" charset="0"/>
                              </a:rPr>
                              <m:t>−</m:t>
                            </m:r>
                            <m:r>
                              <a:rPr lang="en-US" i="1">
                                <a:latin typeface="Cambria Math" panose="02040503050406030204" pitchFamily="18" charset="0"/>
                              </a:rPr>
                              <m:t>𝑐</m:t>
                            </m:r>
                            <m:r>
                              <a:rPr lang="en-US" b="0" i="1" baseline="-25000" smtClean="0">
                                <a:latin typeface="Cambria Math" panose="02040503050406030204" pitchFamily="18" charset="0"/>
                              </a:rPr>
                              <m:t>𝑜𝑙𝑑</m:t>
                            </m:r>
                          </m:num>
                          <m:den>
                            <m:r>
                              <a:rPr lang="en-US" b="0" i="1" smtClean="0">
                                <a:latin typeface="Cambria Math" panose="02040503050406030204" pitchFamily="18" charset="0"/>
                              </a:rPr>
                              <m:t>𝑇</m:t>
                            </m:r>
                          </m:den>
                        </m:f>
                      </m:sup>
                    </m:sSup>
                  </m:oMath>
                </a14:m>
                <a:endParaRPr lang="en-IN" dirty="0"/>
              </a:p>
              <a:p>
                <a:pPr marL="285750" indent="-285750">
                  <a:buFont typeface="Arial" panose="020B0604020202020204" pitchFamily="34" charset="0"/>
                  <a:buChar char="•"/>
                </a:pPr>
                <a:r>
                  <a:rPr lang="en-IN" dirty="0"/>
                  <a:t>Compare with a random no. between 0 and 1, accept or reject</a:t>
                </a:r>
              </a:p>
              <a:p>
                <a:pPr marL="285750" indent="-285750">
                  <a:buFont typeface="Arial" panose="020B0604020202020204" pitchFamily="34" charset="0"/>
                  <a:buChar char="•"/>
                </a:pPr>
                <a:r>
                  <a:rPr lang="en-IN" dirty="0"/>
                  <a:t>Multiply T by </a:t>
                </a:r>
                <a:r>
                  <a:rPr lang="en-IN" dirty="0">
                    <a:latin typeface="Cambria Math" panose="02040503050406030204" pitchFamily="18" charset="0"/>
                    <a:ea typeface="Cambria Math" panose="02040503050406030204" pitchFamily="18" charset="0"/>
                    <a:cs typeface="Microsoft Sans Serif" panose="020B0604020202020204" pitchFamily="34" charset="0"/>
                  </a:rPr>
                  <a:t>α (α&lt;1)</a:t>
                </a:r>
              </a:p>
              <a:p>
                <a:pPr marL="285750" indent="-285750">
                  <a:buFont typeface="Arial" panose="020B0604020202020204" pitchFamily="34" charset="0"/>
                  <a:buChar char="•"/>
                </a:pPr>
                <a:r>
                  <a:rPr lang="en-IN" dirty="0"/>
                  <a:t>Bring to equilibrium at new temperature.</a:t>
                </a:r>
              </a:p>
              <a:p>
                <a:pPr marL="285750" indent="-285750">
                  <a:buFont typeface="Arial" panose="020B0604020202020204" pitchFamily="34" charset="0"/>
                  <a:buChar char="•"/>
                </a:pPr>
                <a:r>
                  <a:rPr lang="en-IN" dirty="0"/>
                  <a:t>Repeat until T approaches 0.</a:t>
                </a:r>
                <a:endParaRPr lang="en-IN" dirty="0">
                  <a:latin typeface="Cambria Math" panose="02040503050406030204" pitchFamily="18" charset="0"/>
                  <a:ea typeface="Cambria Math" panose="02040503050406030204" pitchFamily="18" charset="0"/>
                  <a:cs typeface="Microsoft Sans Serif" panose="020B0604020202020204" pitchFamily="34" charset="0"/>
                </a:endParaRPr>
              </a:p>
            </p:txBody>
          </p:sp>
        </mc:Choice>
        <mc:Fallback xmlns="">
          <p:sp>
            <p:nvSpPr>
              <p:cNvPr id="5" name="TextBox 4">
                <a:extLst>
                  <a:ext uri="{FF2B5EF4-FFF2-40B4-BE49-F238E27FC236}">
                    <a16:creationId xmlns:a16="http://schemas.microsoft.com/office/drawing/2014/main" id="{DB75D262-18A5-4C47-9A8F-DF1E5852D64B}"/>
                  </a:ext>
                </a:extLst>
              </p:cNvPr>
              <p:cNvSpPr txBox="1">
                <a:spLocks noRot="1" noChangeAspect="1" noMove="1" noResize="1" noEditPoints="1" noAdjustHandles="1" noChangeArrowheads="1" noChangeShapeType="1" noTextEdit="1"/>
              </p:cNvSpPr>
              <p:nvPr/>
            </p:nvSpPr>
            <p:spPr>
              <a:xfrm>
                <a:off x="1083076" y="1760772"/>
                <a:ext cx="5415378" cy="2674450"/>
              </a:xfrm>
              <a:prstGeom prst="rect">
                <a:avLst/>
              </a:prstGeom>
              <a:blipFill>
                <a:blip r:embed="rId3"/>
                <a:stretch>
                  <a:fillRect l="-788" t="-1367" r="-1464" b="-2733"/>
                </a:stretch>
              </a:blipFill>
            </p:spPr>
            <p:txBody>
              <a:bodyPr/>
              <a:lstStyle/>
              <a:p>
                <a:r>
                  <a:rPr lang="en-IN">
                    <a:noFill/>
                  </a:rPr>
                  <a:t> </a:t>
                </a:r>
              </a:p>
            </p:txBody>
          </p:sp>
        </mc:Fallback>
      </mc:AlternateContent>
      <p:pic>
        <p:nvPicPr>
          <p:cNvPr id="7" name="Picture 6">
            <a:extLst>
              <a:ext uri="{FF2B5EF4-FFF2-40B4-BE49-F238E27FC236}">
                <a16:creationId xmlns:a16="http://schemas.microsoft.com/office/drawing/2014/main" id="{A997F676-8016-4394-9B9F-0775262958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9515" y="4394364"/>
            <a:ext cx="4762500" cy="1533525"/>
          </a:xfrm>
          <a:prstGeom prst="rect">
            <a:avLst/>
          </a:prstGeom>
        </p:spPr>
      </p:pic>
      <p:sp>
        <p:nvSpPr>
          <p:cNvPr id="3" name="TextBox 2">
            <a:extLst>
              <a:ext uri="{FF2B5EF4-FFF2-40B4-BE49-F238E27FC236}">
                <a16:creationId xmlns:a16="http://schemas.microsoft.com/office/drawing/2014/main" id="{849491DB-8ECF-41F8-B3DB-02348D940A3F}"/>
              </a:ext>
            </a:extLst>
          </p:cNvPr>
          <p:cNvSpPr txBox="1"/>
          <p:nvPr/>
        </p:nvSpPr>
        <p:spPr>
          <a:xfrm>
            <a:off x="9579006" y="5856588"/>
            <a:ext cx="1980186" cy="369332"/>
          </a:xfrm>
          <a:prstGeom prst="rect">
            <a:avLst/>
          </a:prstGeom>
          <a:noFill/>
        </p:spPr>
        <p:txBody>
          <a:bodyPr wrap="square" rtlCol="0">
            <a:spAutoFit/>
          </a:bodyPr>
          <a:lstStyle/>
          <a:p>
            <a:r>
              <a:rPr lang="en-US" b="1" dirty="0"/>
              <a:t>Source: Wikipedia</a:t>
            </a:r>
            <a:endParaRPr lang="en-IN" b="1" dirty="0"/>
          </a:p>
        </p:txBody>
      </p:sp>
    </p:spTree>
    <p:extLst>
      <p:ext uri="{BB962C8B-B14F-4D97-AF65-F5344CB8AC3E}">
        <p14:creationId xmlns:p14="http://schemas.microsoft.com/office/powerpoint/2010/main" val="2538426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BAB40-9C91-4D40-A68A-0704AA7F1DFA}"/>
              </a:ext>
            </a:extLst>
          </p:cNvPr>
          <p:cNvSpPr>
            <a:spLocks noGrp="1"/>
          </p:cNvSpPr>
          <p:nvPr>
            <p:ph type="ctrTitle"/>
          </p:nvPr>
        </p:nvSpPr>
        <p:spPr>
          <a:xfrm>
            <a:off x="2698325" y="1773476"/>
            <a:ext cx="6815669" cy="1515533"/>
          </a:xfrm>
        </p:spPr>
        <p:txBody>
          <a:bodyPr/>
          <a:lstStyle/>
          <a:p>
            <a:r>
              <a:rPr lang="en-US" sz="3200" b="1" dirty="0"/>
              <a:t>Design of vascular networks: A mathematical model approach</a:t>
            </a:r>
          </a:p>
        </p:txBody>
      </p:sp>
      <p:sp>
        <p:nvSpPr>
          <p:cNvPr id="4" name="TextBox 3">
            <a:extLst>
              <a:ext uri="{FF2B5EF4-FFF2-40B4-BE49-F238E27FC236}">
                <a16:creationId xmlns:a16="http://schemas.microsoft.com/office/drawing/2014/main" id="{CB24779B-0039-4A06-BE2F-B12431C32CD2}"/>
              </a:ext>
            </a:extLst>
          </p:cNvPr>
          <p:cNvSpPr txBox="1"/>
          <p:nvPr/>
        </p:nvSpPr>
        <p:spPr>
          <a:xfrm>
            <a:off x="2844800" y="3789680"/>
            <a:ext cx="6522720" cy="1200329"/>
          </a:xfrm>
          <a:prstGeom prst="rect">
            <a:avLst/>
          </a:prstGeom>
          <a:noFill/>
        </p:spPr>
        <p:txBody>
          <a:bodyPr wrap="square" rtlCol="0">
            <a:spAutoFit/>
          </a:bodyPr>
          <a:lstStyle/>
          <a:p>
            <a:pPr algn="ctr"/>
            <a:r>
              <a:rPr lang="en-US" sz="2400" dirty="0"/>
              <a:t>Jian Yang, and </a:t>
            </a:r>
            <a:r>
              <a:rPr lang="en-US" sz="2400" dirty="0" err="1"/>
              <a:t>Yongtian</a:t>
            </a:r>
            <a:r>
              <a:rPr lang="en-US" sz="2400" dirty="0"/>
              <a:t> Wang</a:t>
            </a:r>
          </a:p>
          <a:p>
            <a:pPr algn="ctr"/>
            <a:endParaRPr lang="en-US" sz="2400" dirty="0"/>
          </a:p>
          <a:p>
            <a:pPr algn="ctr"/>
            <a:r>
              <a:rPr lang="en-IN" sz="2400" b="1" dirty="0">
                <a:hlinkClick r:id="rId2"/>
              </a:rPr>
              <a:t>Zotero Library: 0 General and Review</a:t>
            </a:r>
            <a:endParaRPr lang="en-US" sz="2400" b="1" dirty="0"/>
          </a:p>
        </p:txBody>
      </p:sp>
    </p:spTree>
    <p:extLst>
      <p:ext uri="{BB962C8B-B14F-4D97-AF65-F5344CB8AC3E}">
        <p14:creationId xmlns:p14="http://schemas.microsoft.com/office/powerpoint/2010/main" val="3772452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070B07-CD56-4C7C-B22D-70A6220D5E74}"/>
              </a:ext>
            </a:extLst>
          </p:cNvPr>
          <p:cNvSpPr txBox="1"/>
          <p:nvPr/>
        </p:nvSpPr>
        <p:spPr>
          <a:xfrm>
            <a:off x="1003177" y="816746"/>
            <a:ext cx="10129421" cy="707886"/>
          </a:xfrm>
          <a:prstGeom prst="rect">
            <a:avLst/>
          </a:prstGeom>
          <a:noFill/>
        </p:spPr>
        <p:txBody>
          <a:bodyPr wrap="square" rtlCol="0">
            <a:spAutoFit/>
          </a:bodyPr>
          <a:lstStyle/>
          <a:p>
            <a:r>
              <a:rPr lang="en-US" sz="4000" dirty="0"/>
              <a:t>Basics</a:t>
            </a:r>
            <a:endParaRPr lang="en-IN" sz="4000" dirty="0"/>
          </a:p>
        </p:txBody>
      </p:sp>
      <p:pic>
        <p:nvPicPr>
          <p:cNvPr id="4" name="Picture 3">
            <a:extLst>
              <a:ext uri="{FF2B5EF4-FFF2-40B4-BE49-F238E27FC236}">
                <a16:creationId xmlns:a16="http://schemas.microsoft.com/office/drawing/2014/main" id="{483662A4-9008-44AF-8185-C3CE52613B0E}"/>
              </a:ext>
            </a:extLst>
          </p:cNvPr>
          <p:cNvPicPr>
            <a:picLocks noChangeAspect="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7656" b="19402"/>
          <a:stretch/>
        </p:blipFill>
        <p:spPr>
          <a:xfrm>
            <a:off x="4149353" y="2144866"/>
            <a:ext cx="1545046" cy="360000"/>
          </a:xfrm>
          <a:prstGeom prst="rect">
            <a:avLst/>
          </a:prstGeom>
        </p:spPr>
      </p:pic>
      <p:pic>
        <p:nvPicPr>
          <p:cNvPr id="6" name="Picture 5">
            <a:extLst>
              <a:ext uri="{FF2B5EF4-FFF2-40B4-BE49-F238E27FC236}">
                <a16:creationId xmlns:a16="http://schemas.microsoft.com/office/drawing/2014/main" id="{BF44F096-BAF4-473F-B3A9-DDF7486E9F67}"/>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9267" b="12323"/>
          <a:stretch/>
        </p:blipFill>
        <p:spPr>
          <a:xfrm>
            <a:off x="3728589" y="2823235"/>
            <a:ext cx="2455302" cy="468000"/>
          </a:xfrm>
          <a:prstGeom prst="rect">
            <a:avLst/>
          </a:prstGeom>
        </p:spPr>
      </p:pic>
      <p:pic>
        <p:nvPicPr>
          <p:cNvPr id="8" name="Picture 7">
            <a:extLst>
              <a:ext uri="{FF2B5EF4-FFF2-40B4-BE49-F238E27FC236}">
                <a16:creationId xmlns:a16="http://schemas.microsoft.com/office/drawing/2014/main" id="{B764C0F2-A4CE-4475-9BC6-011595C5565C}"/>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41359" y="3941234"/>
            <a:ext cx="4632518" cy="468000"/>
          </a:xfrm>
          <a:prstGeom prst="rect">
            <a:avLst/>
          </a:prstGeom>
        </p:spPr>
      </p:pic>
      <p:sp>
        <p:nvSpPr>
          <p:cNvPr id="9" name="TextBox 8">
            <a:extLst>
              <a:ext uri="{FF2B5EF4-FFF2-40B4-BE49-F238E27FC236}">
                <a16:creationId xmlns:a16="http://schemas.microsoft.com/office/drawing/2014/main" id="{67F05F7C-14F6-40CF-B876-7B99987CFD11}"/>
              </a:ext>
            </a:extLst>
          </p:cNvPr>
          <p:cNvSpPr txBox="1"/>
          <p:nvPr/>
        </p:nvSpPr>
        <p:spPr>
          <a:xfrm>
            <a:off x="1171852" y="1775534"/>
            <a:ext cx="2539014" cy="369332"/>
          </a:xfrm>
          <a:prstGeom prst="rect">
            <a:avLst/>
          </a:prstGeom>
          <a:noFill/>
        </p:spPr>
        <p:txBody>
          <a:bodyPr wrap="square" rtlCol="0">
            <a:spAutoFit/>
          </a:bodyPr>
          <a:lstStyle/>
          <a:p>
            <a:r>
              <a:rPr lang="en-US" dirty="0"/>
              <a:t>Power law relationship:</a:t>
            </a:r>
            <a:endParaRPr lang="en-IN" dirty="0"/>
          </a:p>
        </p:txBody>
      </p:sp>
      <p:sp>
        <p:nvSpPr>
          <p:cNvPr id="10" name="TextBox 9">
            <a:extLst>
              <a:ext uri="{FF2B5EF4-FFF2-40B4-BE49-F238E27FC236}">
                <a16:creationId xmlns:a16="http://schemas.microsoft.com/office/drawing/2014/main" id="{226667D2-C0F6-41F0-B3EF-C6CDA0D51352}"/>
              </a:ext>
            </a:extLst>
          </p:cNvPr>
          <p:cNvSpPr txBox="1"/>
          <p:nvPr/>
        </p:nvSpPr>
        <p:spPr>
          <a:xfrm>
            <a:off x="1171852" y="2468744"/>
            <a:ext cx="2977502" cy="369332"/>
          </a:xfrm>
          <a:prstGeom prst="rect">
            <a:avLst/>
          </a:prstGeom>
          <a:noFill/>
        </p:spPr>
        <p:txBody>
          <a:bodyPr wrap="square" rtlCol="0">
            <a:spAutoFit/>
          </a:bodyPr>
          <a:lstStyle/>
          <a:p>
            <a:r>
              <a:rPr lang="en-US" dirty="0"/>
              <a:t>Solving for daughter diameter</a:t>
            </a:r>
            <a:endParaRPr lang="en-IN" dirty="0"/>
          </a:p>
        </p:txBody>
      </p:sp>
      <p:sp>
        <p:nvSpPr>
          <p:cNvPr id="11" name="TextBox 10">
            <a:extLst>
              <a:ext uri="{FF2B5EF4-FFF2-40B4-BE49-F238E27FC236}">
                <a16:creationId xmlns:a16="http://schemas.microsoft.com/office/drawing/2014/main" id="{C5B366D4-EFFF-4672-9D7D-1867F05D744B}"/>
              </a:ext>
            </a:extLst>
          </p:cNvPr>
          <p:cNvSpPr txBox="1"/>
          <p:nvPr/>
        </p:nvSpPr>
        <p:spPr>
          <a:xfrm>
            <a:off x="1171852" y="3411789"/>
            <a:ext cx="5752730" cy="369332"/>
          </a:xfrm>
          <a:prstGeom prst="rect">
            <a:avLst/>
          </a:prstGeom>
          <a:noFill/>
        </p:spPr>
        <p:txBody>
          <a:bodyPr wrap="square" rtlCol="0">
            <a:spAutoFit/>
          </a:bodyPr>
          <a:lstStyle/>
          <a:p>
            <a:r>
              <a:rPr lang="en-US" dirty="0"/>
              <a:t>Accounting for asymmetry between daughter branches</a:t>
            </a:r>
            <a:endParaRPr lang="en-IN" dirty="0"/>
          </a:p>
        </p:txBody>
      </p:sp>
      <p:sp>
        <p:nvSpPr>
          <p:cNvPr id="12" name="TextBox 11">
            <a:extLst>
              <a:ext uri="{FF2B5EF4-FFF2-40B4-BE49-F238E27FC236}">
                <a16:creationId xmlns:a16="http://schemas.microsoft.com/office/drawing/2014/main" id="{55C0E528-61EC-4AB9-83FB-CE47A14387F9}"/>
              </a:ext>
            </a:extLst>
          </p:cNvPr>
          <p:cNvSpPr txBox="1"/>
          <p:nvPr/>
        </p:nvSpPr>
        <p:spPr>
          <a:xfrm>
            <a:off x="4071005" y="1381879"/>
            <a:ext cx="4225771" cy="400110"/>
          </a:xfrm>
          <a:prstGeom prst="rect">
            <a:avLst/>
          </a:prstGeom>
          <a:noFill/>
        </p:spPr>
        <p:txBody>
          <a:bodyPr wrap="square" rtlCol="0">
            <a:spAutoFit/>
          </a:bodyPr>
          <a:lstStyle/>
          <a:p>
            <a:pPr algn="ctr"/>
            <a:r>
              <a:rPr lang="en-US" sz="2000" b="1" dirty="0"/>
              <a:t>Vessel diameter</a:t>
            </a:r>
            <a:endParaRPr lang="en-IN" sz="2000" b="1" dirty="0"/>
          </a:p>
        </p:txBody>
      </p:sp>
      <p:sp>
        <p:nvSpPr>
          <p:cNvPr id="13" name="TextBox 12">
            <a:extLst>
              <a:ext uri="{FF2B5EF4-FFF2-40B4-BE49-F238E27FC236}">
                <a16:creationId xmlns:a16="http://schemas.microsoft.com/office/drawing/2014/main" id="{228ABF34-D383-4F6E-BE48-A7A601739F5D}"/>
              </a:ext>
            </a:extLst>
          </p:cNvPr>
          <p:cNvSpPr txBox="1"/>
          <p:nvPr/>
        </p:nvSpPr>
        <p:spPr>
          <a:xfrm>
            <a:off x="3955001" y="4520925"/>
            <a:ext cx="4225771" cy="400110"/>
          </a:xfrm>
          <a:prstGeom prst="rect">
            <a:avLst/>
          </a:prstGeom>
          <a:noFill/>
        </p:spPr>
        <p:txBody>
          <a:bodyPr wrap="square" rtlCol="0">
            <a:spAutoFit/>
          </a:bodyPr>
          <a:lstStyle/>
          <a:p>
            <a:pPr algn="ctr"/>
            <a:r>
              <a:rPr lang="en-US" sz="2000" b="1" dirty="0"/>
              <a:t>Vessel length</a:t>
            </a:r>
            <a:endParaRPr lang="en-IN" sz="2000" b="1" dirty="0"/>
          </a:p>
        </p:txBody>
      </p:sp>
      <p:pic>
        <p:nvPicPr>
          <p:cNvPr id="15" name="Picture 14">
            <a:extLst>
              <a:ext uri="{FF2B5EF4-FFF2-40B4-BE49-F238E27FC236}">
                <a16:creationId xmlns:a16="http://schemas.microsoft.com/office/drawing/2014/main" id="{87A6FF2F-9242-4125-9EE3-B2FBD3B1D344}"/>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t="5448" b="14975"/>
          <a:stretch/>
        </p:blipFill>
        <p:spPr>
          <a:xfrm>
            <a:off x="4921876" y="4898136"/>
            <a:ext cx="1409822" cy="345666"/>
          </a:xfrm>
          <a:prstGeom prst="rect">
            <a:avLst/>
          </a:prstGeom>
        </p:spPr>
      </p:pic>
      <p:sp>
        <p:nvSpPr>
          <p:cNvPr id="16" name="TextBox 15">
            <a:extLst>
              <a:ext uri="{FF2B5EF4-FFF2-40B4-BE49-F238E27FC236}">
                <a16:creationId xmlns:a16="http://schemas.microsoft.com/office/drawing/2014/main" id="{444233ED-DA76-4A6A-9F97-B0D711BCDC4D}"/>
              </a:ext>
            </a:extLst>
          </p:cNvPr>
          <p:cNvSpPr txBox="1"/>
          <p:nvPr/>
        </p:nvSpPr>
        <p:spPr>
          <a:xfrm>
            <a:off x="1171852" y="4845584"/>
            <a:ext cx="3577701" cy="369332"/>
          </a:xfrm>
          <a:prstGeom prst="rect">
            <a:avLst/>
          </a:prstGeom>
          <a:noFill/>
        </p:spPr>
        <p:txBody>
          <a:bodyPr wrap="square" rtlCol="0">
            <a:spAutoFit/>
          </a:bodyPr>
          <a:lstStyle/>
          <a:p>
            <a:r>
              <a:rPr lang="en-US" dirty="0"/>
              <a:t>For a given length-to-diameter ratio, </a:t>
            </a:r>
            <a:r>
              <a:rPr lang="el-GR" dirty="0">
                <a:latin typeface="Microsoft Sans Serif" panose="020B0604020202020204" pitchFamily="34" charset="0"/>
                <a:ea typeface="Microsoft Sans Serif" panose="020B0604020202020204" pitchFamily="34" charset="0"/>
                <a:cs typeface="Microsoft Sans Serif" panose="020B0604020202020204" pitchFamily="34" charset="0"/>
              </a:rPr>
              <a:t>β</a:t>
            </a:r>
            <a:endParaRPr lang="en-IN" dirty="0"/>
          </a:p>
        </p:txBody>
      </p:sp>
      <p:sp>
        <p:nvSpPr>
          <p:cNvPr id="17" name="TextBox 16">
            <a:extLst>
              <a:ext uri="{FF2B5EF4-FFF2-40B4-BE49-F238E27FC236}">
                <a16:creationId xmlns:a16="http://schemas.microsoft.com/office/drawing/2014/main" id="{209CC029-0078-4F47-A1C3-CBF6F1E769C7}"/>
              </a:ext>
            </a:extLst>
          </p:cNvPr>
          <p:cNvSpPr txBox="1"/>
          <p:nvPr/>
        </p:nvSpPr>
        <p:spPr>
          <a:xfrm>
            <a:off x="1171852" y="5548362"/>
            <a:ext cx="4878875" cy="369332"/>
          </a:xfrm>
          <a:prstGeom prst="rect">
            <a:avLst/>
          </a:prstGeom>
          <a:noFill/>
        </p:spPr>
        <p:txBody>
          <a:bodyPr wrap="square" rtlCol="0">
            <a:spAutoFit/>
          </a:bodyPr>
          <a:lstStyle/>
          <a:p>
            <a:r>
              <a:rPr lang="en-US" dirty="0"/>
              <a:t>Using a Gaussian distribution to control variability</a:t>
            </a:r>
            <a:endParaRPr lang="en-IN" dirty="0"/>
          </a:p>
        </p:txBody>
      </p:sp>
      <p:pic>
        <p:nvPicPr>
          <p:cNvPr id="19" name="Picture 18">
            <a:extLst>
              <a:ext uri="{FF2B5EF4-FFF2-40B4-BE49-F238E27FC236}">
                <a16:creationId xmlns:a16="http://schemas.microsoft.com/office/drawing/2014/main" id="{29617CBD-0210-4374-ABBB-10A05C04DFF9}"/>
              </a:ext>
            </a:extLst>
          </p:cNvPr>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t="25641"/>
          <a:stretch/>
        </p:blipFill>
        <p:spPr>
          <a:xfrm>
            <a:off x="6050727" y="5594699"/>
            <a:ext cx="2316681" cy="345667"/>
          </a:xfrm>
          <a:prstGeom prst="rect">
            <a:avLst/>
          </a:prstGeom>
        </p:spPr>
      </p:pic>
    </p:spTree>
    <p:extLst>
      <p:ext uri="{BB962C8B-B14F-4D97-AF65-F5344CB8AC3E}">
        <p14:creationId xmlns:p14="http://schemas.microsoft.com/office/powerpoint/2010/main" val="993846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EBF7FB-1156-40A7-8626-BE8320F7B322}"/>
              </a:ext>
            </a:extLst>
          </p:cNvPr>
          <p:cNvSpPr txBox="1"/>
          <p:nvPr/>
        </p:nvSpPr>
        <p:spPr>
          <a:xfrm>
            <a:off x="1003177" y="816746"/>
            <a:ext cx="10129421" cy="707886"/>
          </a:xfrm>
          <a:prstGeom prst="rect">
            <a:avLst/>
          </a:prstGeom>
          <a:noFill/>
        </p:spPr>
        <p:txBody>
          <a:bodyPr wrap="square" rtlCol="0">
            <a:spAutoFit/>
          </a:bodyPr>
          <a:lstStyle/>
          <a:p>
            <a:r>
              <a:rPr lang="en-US" sz="4000" dirty="0"/>
              <a:t>…continued </a:t>
            </a:r>
            <a:endParaRPr lang="en-IN" sz="4000" dirty="0"/>
          </a:p>
        </p:txBody>
      </p:sp>
      <p:sp>
        <p:nvSpPr>
          <p:cNvPr id="4" name="TextBox 3">
            <a:extLst>
              <a:ext uri="{FF2B5EF4-FFF2-40B4-BE49-F238E27FC236}">
                <a16:creationId xmlns:a16="http://schemas.microsoft.com/office/drawing/2014/main" id="{063BFA89-D885-4B41-984C-493C84DF3AF6}"/>
              </a:ext>
            </a:extLst>
          </p:cNvPr>
          <p:cNvSpPr txBox="1"/>
          <p:nvPr/>
        </p:nvSpPr>
        <p:spPr>
          <a:xfrm>
            <a:off x="1003177" y="1855433"/>
            <a:ext cx="5092823" cy="369332"/>
          </a:xfrm>
          <a:prstGeom prst="rect">
            <a:avLst/>
          </a:prstGeom>
          <a:noFill/>
        </p:spPr>
        <p:txBody>
          <a:bodyPr wrap="square" rtlCol="0">
            <a:spAutoFit/>
          </a:bodyPr>
          <a:lstStyle/>
          <a:p>
            <a:r>
              <a:rPr lang="en-US" dirty="0"/>
              <a:t>Optimal angles in the plane (minimizing total volume)</a:t>
            </a:r>
            <a:endParaRPr lang="en-IN" dirty="0"/>
          </a:p>
        </p:txBody>
      </p:sp>
      <p:sp>
        <p:nvSpPr>
          <p:cNvPr id="5" name="TextBox 4">
            <a:extLst>
              <a:ext uri="{FF2B5EF4-FFF2-40B4-BE49-F238E27FC236}">
                <a16:creationId xmlns:a16="http://schemas.microsoft.com/office/drawing/2014/main" id="{E8C9FC22-F6D4-412B-B9C1-1C9FD614C7C5}"/>
              </a:ext>
            </a:extLst>
          </p:cNvPr>
          <p:cNvSpPr txBox="1"/>
          <p:nvPr/>
        </p:nvSpPr>
        <p:spPr>
          <a:xfrm>
            <a:off x="4071005" y="1381879"/>
            <a:ext cx="4225771" cy="400110"/>
          </a:xfrm>
          <a:prstGeom prst="rect">
            <a:avLst/>
          </a:prstGeom>
          <a:noFill/>
        </p:spPr>
        <p:txBody>
          <a:bodyPr wrap="square" rtlCol="0">
            <a:spAutoFit/>
          </a:bodyPr>
          <a:lstStyle/>
          <a:p>
            <a:pPr algn="ctr"/>
            <a:r>
              <a:rPr lang="en-US" sz="2000" b="1" dirty="0"/>
              <a:t>Bifurcation angle</a:t>
            </a:r>
            <a:endParaRPr lang="en-IN" sz="2000" b="1" dirty="0"/>
          </a:p>
        </p:txBody>
      </p:sp>
      <p:pic>
        <p:nvPicPr>
          <p:cNvPr id="7" name="Picture 6">
            <a:extLst>
              <a:ext uri="{FF2B5EF4-FFF2-40B4-BE49-F238E27FC236}">
                <a16:creationId xmlns:a16="http://schemas.microsoft.com/office/drawing/2014/main" id="{E3FF53CE-BE96-4BB9-9361-717B9E21C944}"/>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9764" b="7299"/>
          <a:stretch/>
        </p:blipFill>
        <p:spPr>
          <a:xfrm>
            <a:off x="3396766" y="2296181"/>
            <a:ext cx="5336605" cy="648000"/>
          </a:xfrm>
          <a:prstGeom prst="rect">
            <a:avLst/>
          </a:prstGeom>
        </p:spPr>
      </p:pic>
      <p:pic>
        <p:nvPicPr>
          <p:cNvPr id="9" name="Picture 8">
            <a:extLst>
              <a:ext uri="{FF2B5EF4-FFF2-40B4-BE49-F238E27FC236}">
                <a16:creationId xmlns:a16="http://schemas.microsoft.com/office/drawing/2014/main" id="{1589D6AD-F130-4954-8536-8D9A3624A9B1}"/>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9929" t="3881" r="2283" b="9392"/>
          <a:stretch/>
        </p:blipFill>
        <p:spPr>
          <a:xfrm>
            <a:off x="8524914" y="2067361"/>
            <a:ext cx="2848514" cy="2520000"/>
          </a:xfrm>
          <a:prstGeom prst="rect">
            <a:avLst/>
          </a:prstGeom>
        </p:spPr>
      </p:pic>
      <p:sp>
        <p:nvSpPr>
          <p:cNvPr id="10" name="TextBox 9">
            <a:extLst>
              <a:ext uri="{FF2B5EF4-FFF2-40B4-BE49-F238E27FC236}">
                <a16:creationId xmlns:a16="http://schemas.microsoft.com/office/drawing/2014/main" id="{647668BE-1FAB-4B2B-A13E-549A50AC2385}"/>
              </a:ext>
            </a:extLst>
          </p:cNvPr>
          <p:cNvSpPr txBox="1"/>
          <p:nvPr/>
        </p:nvSpPr>
        <p:spPr>
          <a:xfrm>
            <a:off x="1003178" y="3142695"/>
            <a:ext cx="1315510" cy="369332"/>
          </a:xfrm>
          <a:prstGeom prst="rect">
            <a:avLst/>
          </a:prstGeom>
          <a:noFill/>
        </p:spPr>
        <p:txBody>
          <a:bodyPr wrap="square" rtlCol="0">
            <a:spAutoFit/>
          </a:bodyPr>
          <a:lstStyle/>
          <a:p>
            <a:r>
              <a:rPr lang="en-US" dirty="0"/>
              <a:t>Finding </a:t>
            </a:r>
            <a:r>
              <a:rPr lang="el-GR" dirty="0">
                <a:latin typeface="Cambria Math" panose="02040503050406030204" pitchFamily="18" charset="0"/>
                <a:ea typeface="Cambria Math" panose="02040503050406030204" pitchFamily="18" charset="0"/>
                <a:cs typeface="Microsoft Sans Serif" panose="020B0604020202020204" pitchFamily="34" charset="0"/>
              </a:rPr>
              <a:t>ϕ</a:t>
            </a:r>
            <a:endParaRPr lang="en-IN" dirty="0">
              <a:latin typeface="Cambria Math" panose="02040503050406030204" pitchFamily="18" charset="0"/>
              <a:ea typeface="Cambria Math" panose="02040503050406030204" pitchFamily="18" charset="0"/>
            </a:endParaRPr>
          </a:p>
        </p:txBody>
      </p:sp>
      <p:pic>
        <p:nvPicPr>
          <p:cNvPr id="12" name="Picture 11">
            <a:extLst>
              <a:ext uri="{FF2B5EF4-FFF2-40B4-BE49-F238E27FC236}">
                <a16:creationId xmlns:a16="http://schemas.microsoft.com/office/drawing/2014/main" id="{326606BD-7201-4979-AC1E-037DEB6FFFF5}"/>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31135" b="30594"/>
          <a:stretch/>
        </p:blipFill>
        <p:spPr>
          <a:xfrm>
            <a:off x="1323854" y="3512027"/>
            <a:ext cx="5231030" cy="1008000"/>
          </a:xfrm>
          <a:prstGeom prst="rect">
            <a:avLst/>
          </a:prstGeom>
        </p:spPr>
      </p:pic>
      <p:sp>
        <p:nvSpPr>
          <p:cNvPr id="13" name="Rectangle 12">
            <a:extLst>
              <a:ext uri="{FF2B5EF4-FFF2-40B4-BE49-F238E27FC236}">
                <a16:creationId xmlns:a16="http://schemas.microsoft.com/office/drawing/2014/main" id="{6858B633-3653-4974-8C1E-DD06C749A52E}"/>
              </a:ext>
            </a:extLst>
          </p:cNvPr>
          <p:cNvSpPr/>
          <p:nvPr/>
        </p:nvSpPr>
        <p:spPr>
          <a:xfrm>
            <a:off x="994352" y="4664972"/>
            <a:ext cx="10379076" cy="1323439"/>
          </a:xfrm>
          <a:prstGeom prst="rect">
            <a:avLst/>
          </a:prstGeom>
        </p:spPr>
        <p:txBody>
          <a:bodyPr wrap="square">
            <a:spAutoFit/>
          </a:bodyPr>
          <a:lstStyle/>
          <a:p>
            <a:pPr algn="just"/>
            <a:r>
              <a:rPr lang="en-US" sz="1600" dirty="0">
                <a:latin typeface="+mj-lt"/>
              </a:rPr>
              <a:t>where D</a:t>
            </a:r>
            <a:r>
              <a:rPr lang="en-US" sz="800" dirty="0">
                <a:latin typeface="+mj-lt"/>
              </a:rPr>
              <a:t>1</a:t>
            </a:r>
            <a:r>
              <a:rPr lang="en-US" sz="1600" dirty="0">
                <a:latin typeface="+mj-lt"/>
              </a:rPr>
              <a:t> (x</a:t>
            </a:r>
            <a:r>
              <a:rPr lang="en-US" sz="800" dirty="0">
                <a:latin typeface="+mj-lt"/>
              </a:rPr>
              <a:t>1</a:t>
            </a:r>
            <a:r>
              <a:rPr lang="en-US" sz="1600" dirty="0">
                <a:latin typeface="+mj-lt"/>
              </a:rPr>
              <a:t>,x</a:t>
            </a:r>
            <a:r>
              <a:rPr lang="en-US" sz="800" dirty="0">
                <a:latin typeface="+mj-lt"/>
              </a:rPr>
              <a:t>2</a:t>
            </a:r>
            <a:r>
              <a:rPr lang="en-US" sz="1600" dirty="0">
                <a:latin typeface="+mj-lt"/>
              </a:rPr>
              <a:t>) is the Euclidian distance between point x</a:t>
            </a:r>
            <a:r>
              <a:rPr lang="en-US" sz="800" dirty="0">
                <a:latin typeface="+mj-lt"/>
              </a:rPr>
              <a:t>1</a:t>
            </a:r>
            <a:r>
              <a:rPr lang="en-US" sz="1600" dirty="0">
                <a:latin typeface="+mj-lt"/>
              </a:rPr>
              <a:t> and x</a:t>
            </a:r>
            <a:r>
              <a:rPr lang="en-US" sz="800" dirty="0">
                <a:latin typeface="+mj-lt"/>
              </a:rPr>
              <a:t>2</a:t>
            </a:r>
            <a:r>
              <a:rPr lang="en-US" sz="1600" dirty="0">
                <a:latin typeface="+mj-lt"/>
              </a:rPr>
              <a:t>. D</a:t>
            </a:r>
            <a:r>
              <a:rPr lang="en-US" sz="800" dirty="0"/>
              <a:t>2</a:t>
            </a:r>
            <a:r>
              <a:rPr lang="en-US" sz="1600" dirty="0">
                <a:latin typeface="+mj-lt"/>
              </a:rPr>
              <a:t>(</a:t>
            </a:r>
            <a:r>
              <a:rPr lang="el-GR" sz="1600" dirty="0">
                <a:latin typeface="+mj-lt"/>
                <a:ea typeface="Cambria Math" panose="02040503050406030204" pitchFamily="18" charset="0"/>
                <a:cs typeface="Microsoft Sans Serif" panose="020B0604020202020204" pitchFamily="34" charset="0"/>
              </a:rPr>
              <a:t>π</a:t>
            </a:r>
            <a:r>
              <a:rPr lang="en-US" sz="1600" dirty="0">
                <a:latin typeface="+mj-lt"/>
              </a:rPr>
              <a:t>, x) is the absolute distance between plane </a:t>
            </a:r>
            <a:r>
              <a:rPr lang="el-GR" sz="1600" dirty="0">
                <a:latin typeface="+mj-lt"/>
                <a:ea typeface="Cambria Math" panose="02040503050406030204" pitchFamily="18" charset="0"/>
                <a:cs typeface="Microsoft Sans Serif" panose="020B0604020202020204" pitchFamily="34" charset="0"/>
              </a:rPr>
              <a:t>π</a:t>
            </a:r>
            <a:r>
              <a:rPr lang="en-US" sz="1600" dirty="0">
                <a:latin typeface="+mj-lt"/>
              </a:rPr>
              <a:t> and point x. </a:t>
            </a:r>
            <a:r>
              <a:rPr lang="en-US" sz="1600" dirty="0" err="1">
                <a:latin typeface="+mj-lt"/>
              </a:rPr>
              <a:t>x</a:t>
            </a:r>
            <a:r>
              <a:rPr lang="en-US" sz="800" dirty="0" err="1">
                <a:latin typeface="+mj-lt"/>
              </a:rPr>
              <a:t>gravity</a:t>
            </a:r>
            <a:r>
              <a:rPr lang="en-US" sz="1600" dirty="0">
                <a:latin typeface="+mj-lt"/>
              </a:rPr>
              <a:t> and </a:t>
            </a:r>
            <a:r>
              <a:rPr lang="en-US" sz="1600" dirty="0" err="1">
                <a:latin typeface="+mj-lt"/>
              </a:rPr>
              <a:t>x</a:t>
            </a:r>
            <a:r>
              <a:rPr lang="en-US" sz="800" dirty="0" err="1">
                <a:latin typeface="+mj-lt"/>
              </a:rPr>
              <a:t>center</a:t>
            </a:r>
            <a:r>
              <a:rPr lang="en-US" sz="1600" dirty="0">
                <a:latin typeface="+mj-lt"/>
              </a:rPr>
              <a:t> are defined as the locations of gravity point and centripetal point, respectively. w</a:t>
            </a:r>
            <a:r>
              <a:rPr lang="en-US" sz="800" dirty="0">
                <a:latin typeface="+mj-lt"/>
              </a:rPr>
              <a:t>1</a:t>
            </a:r>
            <a:r>
              <a:rPr lang="en-US" sz="1600" dirty="0">
                <a:latin typeface="+mj-lt"/>
              </a:rPr>
              <a:t>, w</a:t>
            </a:r>
            <a:r>
              <a:rPr lang="en-US" sz="800" dirty="0">
                <a:latin typeface="+mj-lt"/>
              </a:rPr>
              <a:t>2</a:t>
            </a:r>
            <a:r>
              <a:rPr lang="en-US" sz="1600" dirty="0">
                <a:latin typeface="+mj-lt"/>
              </a:rPr>
              <a:t>, and w</a:t>
            </a:r>
            <a:r>
              <a:rPr lang="en-US" sz="800" dirty="0">
                <a:latin typeface="+mj-lt"/>
              </a:rPr>
              <a:t>3</a:t>
            </a:r>
            <a:r>
              <a:rPr lang="en-US" sz="1600" dirty="0">
                <a:latin typeface="+mj-lt"/>
              </a:rPr>
              <a:t> are weighting factors. Because the first term in the above equation is the summary of the current segment to the rest of the vascular structures, the second and the third terms are multiplied by the number of the existing vessel segments. The centripetal force is relative to the diameter or length of the vessel segment. Hence, the ratio of the weighted factor w</a:t>
            </a:r>
            <a:r>
              <a:rPr lang="en-US" sz="800" dirty="0">
                <a:latin typeface="+mj-lt"/>
              </a:rPr>
              <a:t>1</a:t>
            </a:r>
            <a:r>
              <a:rPr lang="en-US" sz="1600" dirty="0">
                <a:latin typeface="+mj-lt"/>
              </a:rPr>
              <a:t>, w</a:t>
            </a:r>
            <a:r>
              <a:rPr lang="en-US" sz="800" dirty="0">
                <a:latin typeface="+mj-lt"/>
              </a:rPr>
              <a:t>2</a:t>
            </a:r>
            <a:r>
              <a:rPr lang="en-US" sz="1600" dirty="0">
                <a:latin typeface="+mj-lt"/>
              </a:rPr>
              <a:t>, and w</a:t>
            </a:r>
            <a:r>
              <a:rPr lang="en-US" sz="800" dirty="0">
                <a:latin typeface="+mj-lt"/>
              </a:rPr>
              <a:t>3</a:t>
            </a:r>
            <a:r>
              <a:rPr lang="en-US" sz="1600" dirty="0">
                <a:latin typeface="+mj-lt"/>
              </a:rPr>
              <a:t> are taken as 1: (2i–1) : (2i–1).L(d).</a:t>
            </a:r>
            <a:endParaRPr lang="en-IN" sz="1600" dirty="0">
              <a:latin typeface="+mj-lt"/>
            </a:endParaRPr>
          </a:p>
        </p:txBody>
      </p:sp>
    </p:spTree>
    <p:extLst>
      <p:ext uri="{BB962C8B-B14F-4D97-AF65-F5344CB8AC3E}">
        <p14:creationId xmlns:p14="http://schemas.microsoft.com/office/powerpoint/2010/main" val="3131406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0C3247C-F9AC-4A8E-BAB9-265261AB592A}"/>
              </a:ext>
            </a:extLst>
          </p:cNvPr>
          <p:cNvSpPr txBox="1"/>
          <p:nvPr/>
        </p:nvSpPr>
        <p:spPr>
          <a:xfrm>
            <a:off x="1003177" y="816746"/>
            <a:ext cx="10129421" cy="707886"/>
          </a:xfrm>
          <a:prstGeom prst="rect">
            <a:avLst/>
          </a:prstGeom>
          <a:noFill/>
        </p:spPr>
        <p:txBody>
          <a:bodyPr wrap="square" rtlCol="0">
            <a:spAutoFit/>
          </a:bodyPr>
          <a:lstStyle/>
          <a:p>
            <a:r>
              <a:rPr lang="en-US" sz="4000" dirty="0"/>
              <a:t>Hemodynamic Calculations</a:t>
            </a:r>
            <a:endParaRPr lang="en-IN" sz="4000" dirty="0"/>
          </a:p>
        </p:txBody>
      </p:sp>
      <p:pic>
        <p:nvPicPr>
          <p:cNvPr id="8" name="Picture 7">
            <a:extLst>
              <a:ext uri="{FF2B5EF4-FFF2-40B4-BE49-F238E27FC236}">
                <a16:creationId xmlns:a16="http://schemas.microsoft.com/office/drawing/2014/main" id="{999589C1-7EAD-4AE7-B8A8-F382A6EDD7A1}"/>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8629" b="12840"/>
          <a:stretch/>
        </p:blipFill>
        <p:spPr>
          <a:xfrm>
            <a:off x="4109914" y="2475131"/>
            <a:ext cx="1737511" cy="646332"/>
          </a:xfrm>
          <a:prstGeom prst="rect">
            <a:avLst/>
          </a:prstGeom>
        </p:spPr>
      </p:pic>
      <p:sp>
        <p:nvSpPr>
          <p:cNvPr id="9" name="TextBox 8">
            <a:extLst>
              <a:ext uri="{FF2B5EF4-FFF2-40B4-BE49-F238E27FC236}">
                <a16:creationId xmlns:a16="http://schemas.microsoft.com/office/drawing/2014/main" id="{C635203A-EFEB-4758-8ACA-D23623BCFD32}"/>
              </a:ext>
            </a:extLst>
          </p:cNvPr>
          <p:cNvSpPr txBox="1"/>
          <p:nvPr/>
        </p:nvSpPr>
        <p:spPr>
          <a:xfrm>
            <a:off x="1003177" y="1828800"/>
            <a:ext cx="5317724" cy="646331"/>
          </a:xfrm>
          <a:prstGeom prst="rect">
            <a:avLst/>
          </a:prstGeom>
          <a:noFill/>
        </p:spPr>
        <p:txBody>
          <a:bodyPr wrap="square" rtlCol="0">
            <a:spAutoFit/>
          </a:bodyPr>
          <a:lstStyle/>
          <a:p>
            <a:r>
              <a:rPr lang="en-US" b="1" dirty="0"/>
              <a:t>Assumption:</a:t>
            </a:r>
          </a:p>
          <a:p>
            <a:r>
              <a:rPr lang="en-US" dirty="0"/>
              <a:t>Axisymmetric, laminar flow in straight, circular cylinders </a:t>
            </a:r>
            <a:endParaRPr lang="en-IN" dirty="0"/>
          </a:p>
        </p:txBody>
      </p:sp>
      <p:sp>
        <p:nvSpPr>
          <p:cNvPr id="10" name="TextBox 9">
            <a:extLst>
              <a:ext uri="{FF2B5EF4-FFF2-40B4-BE49-F238E27FC236}">
                <a16:creationId xmlns:a16="http://schemas.microsoft.com/office/drawing/2014/main" id="{6D8CCDF5-4922-4FA0-9CAA-42FB88852F9B}"/>
              </a:ext>
            </a:extLst>
          </p:cNvPr>
          <p:cNvSpPr txBox="1"/>
          <p:nvPr/>
        </p:nvSpPr>
        <p:spPr>
          <a:xfrm>
            <a:off x="1003177" y="2610036"/>
            <a:ext cx="3373514" cy="369332"/>
          </a:xfrm>
          <a:prstGeom prst="rect">
            <a:avLst/>
          </a:prstGeom>
          <a:noFill/>
        </p:spPr>
        <p:txBody>
          <a:bodyPr wrap="square" rtlCol="0">
            <a:spAutoFit/>
          </a:bodyPr>
          <a:lstStyle/>
          <a:p>
            <a:r>
              <a:rPr lang="en-US" dirty="0"/>
              <a:t>Conductance from Poiseuille’s law :</a:t>
            </a:r>
            <a:endParaRPr lang="en-IN" dirty="0"/>
          </a:p>
        </p:txBody>
      </p:sp>
      <p:sp>
        <p:nvSpPr>
          <p:cNvPr id="11" name="TextBox 10">
            <a:extLst>
              <a:ext uri="{FF2B5EF4-FFF2-40B4-BE49-F238E27FC236}">
                <a16:creationId xmlns:a16="http://schemas.microsoft.com/office/drawing/2014/main" id="{96E55E14-D5BE-4AF2-811E-01BFA65704E1}"/>
              </a:ext>
            </a:extLst>
          </p:cNvPr>
          <p:cNvSpPr txBox="1"/>
          <p:nvPr/>
        </p:nvSpPr>
        <p:spPr>
          <a:xfrm>
            <a:off x="1003177" y="3244334"/>
            <a:ext cx="8309499" cy="646331"/>
          </a:xfrm>
          <a:prstGeom prst="rect">
            <a:avLst/>
          </a:prstGeom>
          <a:noFill/>
        </p:spPr>
        <p:txBody>
          <a:bodyPr wrap="square" rtlCol="0">
            <a:spAutoFit/>
          </a:bodyPr>
          <a:lstStyle/>
          <a:p>
            <a:r>
              <a:rPr lang="en-US" dirty="0"/>
              <a:t>Assuming constant systemic hematocrit = 0.5</a:t>
            </a:r>
          </a:p>
          <a:p>
            <a:r>
              <a:rPr lang="en-US" dirty="0"/>
              <a:t>Relationship between viscosity and vessel diameter based on  </a:t>
            </a:r>
            <a:r>
              <a:rPr lang="en-IN" dirty="0" err="1"/>
              <a:t>Fahraeus</a:t>
            </a:r>
            <a:r>
              <a:rPr lang="en-IN" dirty="0"/>
              <a:t>–Lindqvist effect</a:t>
            </a:r>
          </a:p>
        </p:txBody>
      </p:sp>
      <p:pic>
        <p:nvPicPr>
          <p:cNvPr id="13" name="Picture 12">
            <a:extLst>
              <a:ext uri="{FF2B5EF4-FFF2-40B4-BE49-F238E27FC236}">
                <a16:creationId xmlns:a16="http://schemas.microsoft.com/office/drawing/2014/main" id="{FFE4882F-92F2-42D2-B381-E580A242D7DA}"/>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17409"/>
          <a:stretch/>
        </p:blipFill>
        <p:spPr>
          <a:xfrm>
            <a:off x="3467299" y="3890665"/>
            <a:ext cx="4760252" cy="684000"/>
          </a:xfrm>
          <a:prstGeom prst="rect">
            <a:avLst/>
          </a:prstGeom>
        </p:spPr>
      </p:pic>
      <p:sp>
        <p:nvSpPr>
          <p:cNvPr id="14" name="TextBox 13">
            <a:extLst>
              <a:ext uri="{FF2B5EF4-FFF2-40B4-BE49-F238E27FC236}">
                <a16:creationId xmlns:a16="http://schemas.microsoft.com/office/drawing/2014/main" id="{835FD4D0-DDDD-4828-9D23-B5C8B4191D4D}"/>
              </a:ext>
            </a:extLst>
          </p:cNvPr>
          <p:cNvSpPr txBox="1"/>
          <p:nvPr/>
        </p:nvSpPr>
        <p:spPr>
          <a:xfrm>
            <a:off x="1003176" y="4574665"/>
            <a:ext cx="2157273" cy="369332"/>
          </a:xfrm>
          <a:prstGeom prst="rect">
            <a:avLst/>
          </a:prstGeom>
          <a:noFill/>
        </p:spPr>
        <p:txBody>
          <a:bodyPr wrap="square" rtlCol="0">
            <a:spAutoFit/>
          </a:bodyPr>
          <a:lstStyle/>
          <a:p>
            <a:r>
              <a:rPr lang="en-US" dirty="0"/>
              <a:t>where </a:t>
            </a:r>
            <a:r>
              <a:rPr lang="el-GR" i="1" dirty="0">
                <a:latin typeface="Cambria Math" panose="02040503050406030204" pitchFamily="18" charset="0"/>
                <a:ea typeface="Cambria Math" panose="02040503050406030204" pitchFamily="18" charset="0"/>
                <a:cs typeface="Microsoft Sans Serif" panose="020B0604020202020204" pitchFamily="34" charset="0"/>
              </a:rPr>
              <a:t>η</a:t>
            </a:r>
            <a:r>
              <a:rPr lang="en-US" i="1" dirty="0">
                <a:latin typeface="Cambria Math" panose="02040503050406030204" pitchFamily="18" charset="0"/>
                <a:ea typeface="Cambria Math" panose="02040503050406030204" pitchFamily="18" charset="0"/>
                <a:cs typeface="Microsoft Sans Serif" panose="020B0604020202020204" pitchFamily="34" charset="0"/>
              </a:rPr>
              <a:t>  </a:t>
            </a:r>
            <a:r>
              <a:rPr lang="en-US" dirty="0">
                <a:ea typeface="Cambria Math" panose="02040503050406030204" pitchFamily="18" charset="0"/>
                <a:cs typeface="Microsoft Sans Serif" panose="020B0604020202020204" pitchFamily="34" charset="0"/>
              </a:rPr>
              <a:t>is given by</a:t>
            </a:r>
            <a:endParaRPr lang="en-IN" dirty="0">
              <a:latin typeface="Cambria Math" panose="02040503050406030204" pitchFamily="18" charset="0"/>
              <a:ea typeface="Cambria Math" panose="02040503050406030204" pitchFamily="18" charset="0"/>
            </a:endParaRPr>
          </a:p>
        </p:txBody>
      </p:sp>
      <p:pic>
        <p:nvPicPr>
          <p:cNvPr id="16" name="Picture 15">
            <a:extLst>
              <a:ext uri="{FF2B5EF4-FFF2-40B4-BE49-F238E27FC236}">
                <a16:creationId xmlns:a16="http://schemas.microsoft.com/office/drawing/2014/main" id="{41949851-994E-4412-9FA0-7432437A90DD}"/>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540" b="17856"/>
          <a:stretch/>
        </p:blipFill>
        <p:spPr>
          <a:xfrm>
            <a:off x="3025631" y="4716761"/>
            <a:ext cx="6287045" cy="371760"/>
          </a:xfrm>
          <a:prstGeom prst="rect">
            <a:avLst/>
          </a:prstGeom>
        </p:spPr>
      </p:pic>
      <p:sp>
        <p:nvSpPr>
          <p:cNvPr id="17" name="Rectangle 16">
            <a:extLst>
              <a:ext uri="{FF2B5EF4-FFF2-40B4-BE49-F238E27FC236}">
                <a16:creationId xmlns:a16="http://schemas.microsoft.com/office/drawing/2014/main" id="{11364236-6559-4E40-9120-35CD98D34F75}"/>
              </a:ext>
            </a:extLst>
          </p:cNvPr>
          <p:cNvSpPr/>
          <p:nvPr/>
        </p:nvSpPr>
        <p:spPr>
          <a:xfrm>
            <a:off x="1003176" y="5425701"/>
            <a:ext cx="2563522" cy="369332"/>
          </a:xfrm>
          <a:prstGeom prst="rect">
            <a:avLst/>
          </a:prstGeom>
        </p:spPr>
        <p:txBody>
          <a:bodyPr wrap="none">
            <a:spAutoFit/>
          </a:bodyPr>
          <a:lstStyle/>
          <a:p>
            <a:r>
              <a:rPr lang="en-US" dirty="0">
                <a:ea typeface="Cambria Math" panose="02040503050406030204" pitchFamily="18" charset="0"/>
                <a:cs typeface="Microsoft Sans Serif" panose="020B0604020202020204" pitchFamily="34" charset="0"/>
              </a:rPr>
              <a:t>and</a:t>
            </a:r>
            <a:r>
              <a:rPr lang="en-US" i="1" dirty="0">
                <a:latin typeface="Cambria Math" panose="02040503050406030204" pitchFamily="18" charset="0"/>
                <a:ea typeface="Cambria Math" panose="02040503050406030204" pitchFamily="18" charset="0"/>
                <a:cs typeface="Microsoft Sans Serif" panose="020B0604020202020204" pitchFamily="34" charset="0"/>
              </a:rPr>
              <a:t> </a:t>
            </a:r>
            <a:r>
              <a:rPr lang="el-GR" i="1" dirty="0">
                <a:latin typeface="Cambria Math" panose="02040503050406030204" pitchFamily="18" charset="0"/>
                <a:ea typeface="Cambria Math" panose="02040503050406030204" pitchFamily="18" charset="0"/>
                <a:cs typeface="Microsoft Sans Serif" panose="020B0604020202020204" pitchFamily="34" charset="0"/>
              </a:rPr>
              <a:t>ν</a:t>
            </a:r>
            <a:r>
              <a:rPr lang="en-IN" sz="800" dirty="0"/>
              <a:t>0 </a:t>
            </a:r>
            <a:r>
              <a:rPr lang="en-IN" dirty="0"/>
              <a:t> = 9 x10</a:t>
            </a:r>
            <a:r>
              <a:rPr lang="en-IN" baseline="30000" dirty="0"/>
              <a:t>-6</a:t>
            </a:r>
            <a:r>
              <a:rPr lang="en-IN" sz="800" dirty="0"/>
              <a:t>  </a:t>
            </a:r>
            <a:r>
              <a:rPr lang="en-IN" dirty="0"/>
              <a:t>mmHg . s</a:t>
            </a:r>
          </a:p>
        </p:txBody>
      </p:sp>
    </p:spTree>
    <p:extLst>
      <p:ext uri="{BB962C8B-B14F-4D97-AF65-F5344CB8AC3E}">
        <p14:creationId xmlns:p14="http://schemas.microsoft.com/office/powerpoint/2010/main" val="4253237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410914-55B8-43A3-946D-A0922CE80981}"/>
              </a:ext>
            </a:extLst>
          </p:cNvPr>
          <p:cNvSpPr/>
          <p:nvPr/>
        </p:nvSpPr>
        <p:spPr>
          <a:xfrm>
            <a:off x="1003177" y="4534607"/>
            <a:ext cx="10022888" cy="646331"/>
          </a:xfrm>
          <a:prstGeom prst="rect">
            <a:avLst/>
          </a:prstGeom>
        </p:spPr>
        <p:txBody>
          <a:bodyPr wrap="square">
            <a:spAutoFit/>
          </a:bodyPr>
          <a:lstStyle/>
          <a:p>
            <a:pPr algn="just"/>
            <a:r>
              <a:rPr lang="en-US" dirty="0"/>
              <a:t>where C is an </a:t>
            </a:r>
            <a:r>
              <a:rPr lang="en-US" i="1" dirty="0"/>
              <a:t>n x n </a:t>
            </a:r>
            <a:r>
              <a:rPr lang="en-US" dirty="0"/>
              <a:t>matrix of conductance, P is an </a:t>
            </a:r>
            <a:r>
              <a:rPr lang="en-US" i="1" dirty="0"/>
              <a:t>n x 1</a:t>
            </a:r>
            <a:r>
              <a:rPr lang="en-US" dirty="0"/>
              <a:t> vector with unknown pressures, and C</a:t>
            </a:r>
            <a:r>
              <a:rPr lang="en-US" sz="800" dirty="0"/>
              <a:t>B</a:t>
            </a:r>
            <a:r>
              <a:rPr lang="en-US" dirty="0"/>
              <a:t>P</a:t>
            </a:r>
            <a:r>
              <a:rPr lang="en-US" sz="800" dirty="0"/>
              <a:t>B </a:t>
            </a:r>
            <a:r>
              <a:rPr lang="en-US" dirty="0"/>
              <a:t>is an </a:t>
            </a:r>
            <a:r>
              <a:rPr lang="en-US" i="1" dirty="0"/>
              <a:t>n x 1</a:t>
            </a:r>
            <a:r>
              <a:rPr lang="en-US" dirty="0"/>
              <a:t> vector of the conductance multiplied by the boundary pressure (root and terminals), respectively. </a:t>
            </a:r>
            <a:endParaRPr lang="en-IN" dirty="0"/>
          </a:p>
        </p:txBody>
      </p:sp>
      <p:pic>
        <p:nvPicPr>
          <p:cNvPr id="5" name="Picture 4">
            <a:extLst>
              <a:ext uri="{FF2B5EF4-FFF2-40B4-BE49-F238E27FC236}">
                <a16:creationId xmlns:a16="http://schemas.microsoft.com/office/drawing/2014/main" id="{0892F61B-973F-4675-8972-BFB9C0D554A3}"/>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19226"/>
          <a:stretch/>
        </p:blipFill>
        <p:spPr>
          <a:xfrm>
            <a:off x="4898641" y="2308276"/>
            <a:ext cx="1637155" cy="342000"/>
          </a:xfrm>
          <a:prstGeom prst="rect">
            <a:avLst/>
          </a:prstGeom>
        </p:spPr>
      </p:pic>
      <p:sp>
        <p:nvSpPr>
          <p:cNvPr id="6" name="TextBox 5">
            <a:extLst>
              <a:ext uri="{FF2B5EF4-FFF2-40B4-BE49-F238E27FC236}">
                <a16:creationId xmlns:a16="http://schemas.microsoft.com/office/drawing/2014/main" id="{2D0BD2EB-BC71-403F-BEE7-E2C9D8B0C6B2}"/>
              </a:ext>
            </a:extLst>
          </p:cNvPr>
          <p:cNvSpPr txBox="1"/>
          <p:nvPr/>
        </p:nvSpPr>
        <p:spPr>
          <a:xfrm>
            <a:off x="1003177" y="816746"/>
            <a:ext cx="10129421" cy="707886"/>
          </a:xfrm>
          <a:prstGeom prst="rect">
            <a:avLst/>
          </a:prstGeom>
          <a:noFill/>
        </p:spPr>
        <p:txBody>
          <a:bodyPr wrap="square" rtlCol="0">
            <a:spAutoFit/>
          </a:bodyPr>
          <a:lstStyle/>
          <a:p>
            <a:r>
              <a:rPr lang="en-US" sz="4000" dirty="0"/>
              <a:t>…continued</a:t>
            </a:r>
            <a:endParaRPr lang="en-IN" sz="4000" dirty="0"/>
          </a:p>
        </p:txBody>
      </p:sp>
      <p:sp>
        <p:nvSpPr>
          <p:cNvPr id="7" name="TextBox 6">
            <a:extLst>
              <a:ext uri="{FF2B5EF4-FFF2-40B4-BE49-F238E27FC236}">
                <a16:creationId xmlns:a16="http://schemas.microsoft.com/office/drawing/2014/main" id="{8D37A81C-9D36-4CCA-9FB5-4867369EE7AA}"/>
              </a:ext>
            </a:extLst>
          </p:cNvPr>
          <p:cNvSpPr txBox="1"/>
          <p:nvPr/>
        </p:nvSpPr>
        <p:spPr>
          <a:xfrm>
            <a:off x="1003177" y="1584729"/>
            <a:ext cx="10022888" cy="646331"/>
          </a:xfrm>
          <a:prstGeom prst="rect">
            <a:avLst/>
          </a:prstGeom>
          <a:noFill/>
        </p:spPr>
        <p:txBody>
          <a:bodyPr wrap="square" rtlCol="0">
            <a:spAutoFit/>
          </a:bodyPr>
          <a:lstStyle/>
          <a:p>
            <a:r>
              <a:rPr lang="en-US" dirty="0"/>
              <a:t>The volumetric flow </a:t>
            </a:r>
            <a:r>
              <a:rPr lang="en-US" dirty="0" err="1"/>
              <a:t>Q</a:t>
            </a:r>
            <a:r>
              <a:rPr lang="en-US" baseline="-25000" dirty="0" err="1"/>
              <a:t>ij</a:t>
            </a:r>
            <a:r>
              <a:rPr lang="en-US" dirty="0"/>
              <a:t> in a vessel segment between two successive node points </a:t>
            </a:r>
            <a:r>
              <a:rPr lang="en-US" dirty="0" err="1"/>
              <a:t>i</a:t>
            </a:r>
            <a:r>
              <a:rPr lang="en-US" dirty="0"/>
              <a:t> and j is given in terms of the pressure differential </a:t>
            </a:r>
            <a:r>
              <a:rPr lang="en-US" dirty="0" err="1"/>
              <a:t>P</a:t>
            </a:r>
            <a:r>
              <a:rPr lang="en-US" baseline="-25000" dirty="0" err="1"/>
              <a:t>ij</a:t>
            </a:r>
            <a:r>
              <a:rPr lang="en-US" dirty="0"/>
              <a:t> = P</a:t>
            </a:r>
            <a:r>
              <a:rPr lang="en-US" baseline="-25000" dirty="0"/>
              <a:t>i</a:t>
            </a:r>
            <a:r>
              <a:rPr lang="en-US" dirty="0"/>
              <a:t> - </a:t>
            </a:r>
            <a:r>
              <a:rPr lang="en-US" dirty="0" err="1"/>
              <a:t>P</a:t>
            </a:r>
            <a:r>
              <a:rPr lang="en-US" baseline="-25000" dirty="0" err="1"/>
              <a:t>j</a:t>
            </a:r>
            <a:r>
              <a:rPr lang="en-US" dirty="0"/>
              <a:t> and vessel c</a:t>
            </a:r>
            <a:r>
              <a:rPr lang="en-IN" dirty="0"/>
              <a:t>conductance </a:t>
            </a:r>
            <a:r>
              <a:rPr lang="en-IN" dirty="0" err="1"/>
              <a:t>C</a:t>
            </a:r>
            <a:r>
              <a:rPr lang="en-IN" baseline="-25000" dirty="0" err="1"/>
              <a:t>ij</a:t>
            </a:r>
            <a:r>
              <a:rPr lang="en-IN" dirty="0"/>
              <a:t> by</a:t>
            </a:r>
          </a:p>
        </p:txBody>
      </p:sp>
      <p:sp>
        <p:nvSpPr>
          <p:cNvPr id="8" name="TextBox 7">
            <a:extLst>
              <a:ext uri="{FF2B5EF4-FFF2-40B4-BE49-F238E27FC236}">
                <a16:creationId xmlns:a16="http://schemas.microsoft.com/office/drawing/2014/main" id="{77A70C9F-79EE-4350-98CF-4844830E36FD}"/>
              </a:ext>
            </a:extLst>
          </p:cNvPr>
          <p:cNvSpPr txBox="1"/>
          <p:nvPr/>
        </p:nvSpPr>
        <p:spPr>
          <a:xfrm>
            <a:off x="1003177" y="2650276"/>
            <a:ext cx="4145872" cy="369332"/>
          </a:xfrm>
          <a:prstGeom prst="rect">
            <a:avLst/>
          </a:prstGeom>
          <a:noFill/>
        </p:spPr>
        <p:txBody>
          <a:bodyPr wrap="square" rtlCol="0">
            <a:spAutoFit/>
          </a:bodyPr>
          <a:lstStyle/>
          <a:p>
            <a:r>
              <a:rPr lang="en-US" dirty="0"/>
              <a:t>Applying mass conservation gives</a:t>
            </a:r>
            <a:endParaRPr lang="en-IN" dirty="0"/>
          </a:p>
        </p:txBody>
      </p:sp>
      <p:pic>
        <p:nvPicPr>
          <p:cNvPr id="10" name="Picture 9">
            <a:extLst>
              <a:ext uri="{FF2B5EF4-FFF2-40B4-BE49-F238E27FC236}">
                <a16:creationId xmlns:a16="http://schemas.microsoft.com/office/drawing/2014/main" id="{28B9AE31-C5E2-4FC6-BD6D-A0CCFA634D3B}"/>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7725" t="9278" r="10664" b="8474"/>
          <a:stretch/>
        </p:blipFill>
        <p:spPr>
          <a:xfrm>
            <a:off x="4257890" y="2598273"/>
            <a:ext cx="944424" cy="540000"/>
          </a:xfrm>
          <a:prstGeom prst="rect">
            <a:avLst/>
          </a:prstGeom>
        </p:spPr>
      </p:pic>
      <p:sp>
        <p:nvSpPr>
          <p:cNvPr id="11" name="Rectangle 10">
            <a:extLst>
              <a:ext uri="{FF2B5EF4-FFF2-40B4-BE49-F238E27FC236}">
                <a16:creationId xmlns:a16="http://schemas.microsoft.com/office/drawing/2014/main" id="{2E78720A-EC3B-4577-AA01-3492A41152F8}"/>
              </a:ext>
            </a:extLst>
          </p:cNvPr>
          <p:cNvSpPr/>
          <p:nvPr/>
        </p:nvSpPr>
        <p:spPr>
          <a:xfrm>
            <a:off x="1003177" y="3165729"/>
            <a:ext cx="10022889" cy="923330"/>
          </a:xfrm>
          <a:prstGeom prst="rect">
            <a:avLst/>
          </a:prstGeom>
        </p:spPr>
        <p:txBody>
          <a:bodyPr wrap="square">
            <a:spAutoFit/>
          </a:bodyPr>
          <a:lstStyle/>
          <a:p>
            <a:r>
              <a:rPr lang="en-US" dirty="0"/>
              <a:t>The terminal pressure of the feeding branch is assumed equal to the input pressure of the exiting branches. Then, if </a:t>
            </a:r>
            <a:r>
              <a:rPr lang="en-US" dirty="0" err="1"/>
              <a:t>P</a:t>
            </a:r>
            <a:r>
              <a:rPr lang="en-US" sz="800" dirty="0" err="1"/>
              <a:t>inflow</a:t>
            </a:r>
            <a:r>
              <a:rPr lang="en-US" sz="800" dirty="0"/>
              <a:t> </a:t>
            </a:r>
            <a:r>
              <a:rPr lang="en-US" dirty="0"/>
              <a:t>and </a:t>
            </a:r>
            <a:r>
              <a:rPr lang="en-US" dirty="0" err="1"/>
              <a:t>P</a:t>
            </a:r>
            <a:r>
              <a:rPr lang="en-US" sz="800" dirty="0" err="1"/>
              <a:t>terminal</a:t>
            </a:r>
            <a:r>
              <a:rPr lang="en-US" sz="800" dirty="0"/>
              <a:t> </a:t>
            </a:r>
            <a:r>
              <a:rPr lang="en-US" dirty="0"/>
              <a:t>are defined as constants, a set of linear algebraic term equations with nodal pressures as unknowns can be obtained as below</a:t>
            </a:r>
            <a:endParaRPr lang="en-IN" dirty="0"/>
          </a:p>
        </p:txBody>
      </p:sp>
      <p:pic>
        <p:nvPicPr>
          <p:cNvPr id="13" name="Picture 12">
            <a:extLst>
              <a:ext uri="{FF2B5EF4-FFF2-40B4-BE49-F238E27FC236}">
                <a16:creationId xmlns:a16="http://schemas.microsoft.com/office/drawing/2014/main" id="{486EAC96-9074-4400-B2F7-20812056D9ED}"/>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15138"/>
          <a:stretch/>
        </p:blipFill>
        <p:spPr>
          <a:xfrm>
            <a:off x="4993255" y="4089059"/>
            <a:ext cx="1447925" cy="355689"/>
          </a:xfrm>
          <a:prstGeom prst="rect">
            <a:avLst/>
          </a:prstGeom>
        </p:spPr>
      </p:pic>
      <p:pic>
        <p:nvPicPr>
          <p:cNvPr id="15" name="Picture 14">
            <a:extLst>
              <a:ext uri="{FF2B5EF4-FFF2-40B4-BE49-F238E27FC236}">
                <a16:creationId xmlns:a16="http://schemas.microsoft.com/office/drawing/2014/main" id="{0710D4D1-26EA-40AB-A5B6-93984309CA42}"/>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13743" b="-1"/>
          <a:stretch/>
        </p:blipFill>
        <p:spPr>
          <a:xfrm>
            <a:off x="5149049" y="5345546"/>
            <a:ext cx="2232853" cy="742797"/>
          </a:xfrm>
          <a:prstGeom prst="rect">
            <a:avLst/>
          </a:prstGeom>
        </p:spPr>
      </p:pic>
      <p:sp>
        <p:nvSpPr>
          <p:cNvPr id="16" name="TextBox 15">
            <a:extLst>
              <a:ext uri="{FF2B5EF4-FFF2-40B4-BE49-F238E27FC236}">
                <a16:creationId xmlns:a16="http://schemas.microsoft.com/office/drawing/2014/main" id="{A95CA2D1-59EE-45D9-A41E-7F6EB5254FB9}"/>
              </a:ext>
            </a:extLst>
          </p:cNvPr>
          <p:cNvSpPr txBox="1"/>
          <p:nvPr/>
        </p:nvSpPr>
        <p:spPr>
          <a:xfrm>
            <a:off x="1003176" y="5415379"/>
            <a:ext cx="3506680" cy="369332"/>
          </a:xfrm>
          <a:prstGeom prst="rect">
            <a:avLst/>
          </a:prstGeom>
          <a:noFill/>
        </p:spPr>
        <p:txBody>
          <a:bodyPr wrap="square" rtlCol="0">
            <a:spAutoFit/>
          </a:bodyPr>
          <a:lstStyle/>
          <a:p>
            <a:r>
              <a:rPr lang="en-US" dirty="0"/>
              <a:t>Wall shear stress </a:t>
            </a:r>
            <a:r>
              <a:rPr lang="el-GR" i="1" dirty="0">
                <a:latin typeface="Cambria Math" panose="02040503050406030204" pitchFamily="18" charset="0"/>
                <a:ea typeface="Cambria Math" panose="02040503050406030204" pitchFamily="18" charset="0"/>
                <a:cs typeface="Microsoft Sans Serif" panose="020B0604020202020204" pitchFamily="34" charset="0"/>
              </a:rPr>
              <a:t>τ</a:t>
            </a:r>
            <a:r>
              <a:rPr lang="en-US" i="1" baseline="-25000" dirty="0" err="1">
                <a:latin typeface="Cambria Math" panose="02040503050406030204" pitchFamily="18" charset="0"/>
                <a:ea typeface="Cambria Math" panose="02040503050406030204" pitchFamily="18" charset="0"/>
                <a:cs typeface="Microsoft Sans Serif" panose="020B0604020202020204" pitchFamily="34" charset="0"/>
              </a:rPr>
              <a:t>ij</a:t>
            </a:r>
            <a:r>
              <a:rPr lang="en-US"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dirty="0">
                <a:ea typeface="Microsoft Sans Serif" panose="020B0604020202020204" pitchFamily="34" charset="0"/>
                <a:cs typeface="Microsoft Sans Serif" panose="020B0604020202020204" pitchFamily="34" charset="0"/>
              </a:rPr>
              <a:t>is given by</a:t>
            </a:r>
            <a:endParaRPr lang="en-IN" dirty="0"/>
          </a:p>
        </p:txBody>
      </p:sp>
    </p:spTree>
    <p:extLst>
      <p:ext uri="{BB962C8B-B14F-4D97-AF65-F5344CB8AC3E}">
        <p14:creationId xmlns:p14="http://schemas.microsoft.com/office/powerpoint/2010/main" val="2714355378"/>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3294</TotalTime>
  <Words>650</Words>
  <Application>Microsoft Office PowerPoint</Application>
  <PresentationFormat>Widescreen</PresentationFormat>
  <Paragraphs>54</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Cambria Math</vt:lpstr>
      <vt:lpstr>Garamond</vt:lpstr>
      <vt:lpstr>Microsoft Sans Serif</vt:lpstr>
      <vt:lpstr>NimbusRomNo9L-Regu</vt:lpstr>
      <vt:lpstr>Organic</vt:lpstr>
      <vt:lpstr>Do Vascular Networks Branch Optimally or Randomly across Spatial Scales?</vt:lpstr>
      <vt:lpstr>PowerPoint Presentation</vt:lpstr>
      <vt:lpstr>PowerPoint Presentation</vt:lpstr>
      <vt:lpstr>PowerPoint Presentation</vt:lpstr>
      <vt:lpstr>Design of vascular networks: A mathematical model approach</vt:lpstr>
      <vt:lpstr>PowerPoint Presentation</vt:lpstr>
      <vt:lpstr>PowerPoint Presentation</vt:lpstr>
      <vt:lpstr>PowerPoint Presentation</vt:lpstr>
      <vt:lpstr>PowerPoint Presentation</vt:lpstr>
      <vt:lpstr>PowerPoint Presentation</vt:lpstr>
      <vt:lpstr>PowerPoint Presentation</vt:lpstr>
      <vt:lpstr>Three-dimensional reconstruction of a vascular network by dynamic tracking of magnetite nanoparticles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Mathematical reconstruction of vascular networks</dc:title>
  <dc:creator>Abdul Hannan</dc:creator>
  <cp:lastModifiedBy>Abdul Hannan</cp:lastModifiedBy>
  <cp:revision>31</cp:revision>
  <dcterms:created xsi:type="dcterms:W3CDTF">2019-07-19T14:14:42Z</dcterms:created>
  <dcterms:modified xsi:type="dcterms:W3CDTF">2019-07-24T02:52:20Z</dcterms:modified>
</cp:coreProperties>
</file>